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6" r:id="rId7"/>
    <p:sldId id="261" r:id="rId8"/>
    <p:sldId id="267" r:id="rId9"/>
    <p:sldId id="262" r:id="rId10"/>
    <p:sldId id="268" r:id="rId11"/>
    <p:sldId id="263" r:id="rId12"/>
    <p:sldId id="269" r:id="rId13"/>
    <p:sldId id="264" r:id="rId14"/>
    <p:sldId id="270" r:id="rId15"/>
    <p:sldId id="265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C275-4755-4C3B-8AFB-88F9FAB47733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962-58B3-49B6-855F-B6A3BD7D25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855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C275-4755-4C3B-8AFB-88F9FAB47733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962-58B3-49B6-855F-B6A3BD7D25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5215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C275-4755-4C3B-8AFB-88F9FAB47733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962-58B3-49B6-855F-B6A3BD7D25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089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C275-4755-4C3B-8AFB-88F9FAB47733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962-58B3-49B6-855F-B6A3BD7D25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3367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C275-4755-4C3B-8AFB-88F9FAB47733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962-58B3-49B6-855F-B6A3BD7D25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052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C275-4755-4C3B-8AFB-88F9FAB47733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962-58B3-49B6-855F-B6A3BD7D25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938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C275-4755-4C3B-8AFB-88F9FAB47733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962-58B3-49B6-855F-B6A3BD7D25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893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C275-4755-4C3B-8AFB-88F9FAB47733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962-58B3-49B6-855F-B6A3BD7D25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654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C275-4755-4C3B-8AFB-88F9FAB47733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962-58B3-49B6-855F-B6A3BD7D25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7687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C275-4755-4C3B-8AFB-88F9FAB47733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962-58B3-49B6-855F-B6A3BD7D25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090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C275-4755-4C3B-8AFB-88F9FAB47733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0962-58B3-49B6-855F-B6A3BD7D25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8802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1C275-4755-4C3B-8AFB-88F9FAB47733}" type="datetimeFigureOut">
              <a:rPr lang="uk-UA" smtClean="0"/>
              <a:t>13.01.2019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20962-58B3-49B6-855F-B6A3BD7D25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584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b Design Trends-09">
            <a:extLst>
              <a:ext uri="{FF2B5EF4-FFF2-40B4-BE49-F238E27FC236}">
                <a16:creationId xmlns:a16="http://schemas.microsoft.com/office/drawing/2014/main" id="{94C7ADE2-B730-4CFF-8044-ABB917E9F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3237"/>
            <a:ext cx="9144000" cy="38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F9703F-C75C-42DC-B856-03F3F5EE122B}"/>
              </a:ext>
            </a:extLst>
          </p:cNvPr>
          <p:cNvSpPr/>
          <p:nvPr/>
        </p:nvSpPr>
        <p:spPr>
          <a:xfrm>
            <a:off x="314587" y="324641"/>
            <a:ext cx="851482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Тренди</a:t>
            </a:r>
            <a:r>
              <a:rPr lang="ru-RU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веб-дизайну </a:t>
            </a:r>
          </a:p>
          <a:p>
            <a:pPr algn="ctr"/>
            <a:r>
              <a:rPr lang="ru-RU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з 2000 до 2018: </a:t>
            </a:r>
            <a:endParaRPr lang="en-US" sz="4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ru-RU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як усе </a:t>
            </a:r>
            <a:r>
              <a:rPr lang="ru-RU" sz="6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було</a:t>
            </a:r>
            <a:r>
              <a:rPr lang="ru-RU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5524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F9703F-C75C-42DC-B856-03F3F5EE122B}"/>
              </a:ext>
            </a:extLst>
          </p:cNvPr>
          <p:cNvSpPr/>
          <p:nvPr/>
        </p:nvSpPr>
        <p:spPr>
          <a:xfrm>
            <a:off x="314587" y="114916"/>
            <a:ext cx="8514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Flat UI Design</a:t>
            </a:r>
            <a:endParaRPr lang="ru-RU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B17E9B-5B5C-4122-9D04-2B0CE984F0F3}"/>
              </a:ext>
            </a:extLst>
          </p:cNvPr>
          <p:cNvSpPr/>
          <p:nvPr/>
        </p:nvSpPr>
        <p:spPr>
          <a:xfrm>
            <a:off x="3435293" y="2851126"/>
            <a:ext cx="53941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ПЛАСКИЙ ДИЗАЙН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мінімалістичний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підхід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дизайну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об'єктів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який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підкреслює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зручність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використання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більшою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мірою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орієнтований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кінцевого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користувача</a:t>
            </a:r>
            <a:endParaRPr lang="ru-RU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14" name="Picture 2" descr="https://upload.wikimedia.org/wikipedia/commons/thumb/4/4a/Windows_Phone_8_en.svg/800px-Windows_Phone_8_en.svg.png">
            <a:extLst>
              <a:ext uri="{FF2B5EF4-FFF2-40B4-BE49-F238E27FC236}">
                <a16:creationId xmlns:a16="http://schemas.microsoft.com/office/drawing/2014/main" id="{9B7CF783-E1CA-4D9F-A47A-8AF7A3F3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87" y="952150"/>
            <a:ext cx="2973366" cy="495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848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F9703F-C75C-42DC-B856-03F3F5EE122B}"/>
              </a:ext>
            </a:extLst>
          </p:cNvPr>
          <p:cNvSpPr/>
          <p:nvPr/>
        </p:nvSpPr>
        <p:spPr>
          <a:xfrm>
            <a:off x="314587" y="114916"/>
            <a:ext cx="851482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2013–2014</a:t>
            </a:r>
          </a:p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флет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проти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скевоморфізму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, </a:t>
            </a:r>
            <a:endParaRPr lang="uk-UA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поява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Google Material Design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B17E9B-5B5C-4122-9D04-2B0CE984F0F3}"/>
              </a:ext>
            </a:extLst>
          </p:cNvPr>
          <p:cNvSpPr/>
          <p:nvPr/>
        </p:nvSpPr>
        <p:spPr>
          <a:xfrm>
            <a:off x="524312" y="4913581"/>
            <a:ext cx="83051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Флет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стає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трендом № 1.</a:t>
            </a:r>
          </a:p>
          <a:p>
            <a:pPr algn="ctr"/>
            <a:endParaRPr lang="ru-RU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 Material Design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народжується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semi-flat —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актуальний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сьогодні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стиль,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який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поєднує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собі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риси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плоского й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натуралістичного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візуального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оформлення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56F7CE-A76A-4D06-B90C-31A3D55F1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1728787"/>
            <a:ext cx="68865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32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F9703F-C75C-42DC-B856-03F3F5EE122B}"/>
              </a:ext>
            </a:extLst>
          </p:cNvPr>
          <p:cNvSpPr/>
          <p:nvPr/>
        </p:nvSpPr>
        <p:spPr>
          <a:xfrm>
            <a:off x="314587" y="114916"/>
            <a:ext cx="8514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Google Material Design</a:t>
            </a:r>
            <a:endParaRPr lang="ru-RU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B17E9B-5B5C-4122-9D04-2B0CE984F0F3}"/>
              </a:ext>
            </a:extLst>
          </p:cNvPr>
          <p:cNvSpPr/>
          <p:nvPr/>
        </p:nvSpPr>
        <p:spPr>
          <a:xfrm>
            <a:off x="3582099" y="1013937"/>
            <a:ext cx="53941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МАТЕРІАЛЬНИЙ ДИЗАЙН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принципи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дизайну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сайтів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програмного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забезпечення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застосунків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також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правила дизайну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інтерфейсів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операційної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системи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Android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компанії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</a:t>
            </a:r>
            <a:endParaRPr lang="uk-UA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338" name="Picture 2" descr="https://upload.wikimedia.org/wikipedia/commons/thumb/9/9c/Material_Design.svg/800px-Material_Design.svg.png">
            <a:extLst>
              <a:ext uri="{FF2B5EF4-FFF2-40B4-BE49-F238E27FC236}">
                <a16:creationId xmlns:a16="http://schemas.microsoft.com/office/drawing/2014/main" id="{5467E1C4-7F42-49F2-BC02-5F68AD0FF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87" y="1013937"/>
            <a:ext cx="3121491" cy="554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Ð ÐµÐ·ÑÐ»ÑÑÐ°Ñ Ð¿Ð¾ÑÑÐºÑ Ð·Ð¾Ð±ÑÐ°Ð¶ÐµÐ½Ñ Ð·Ð° Ð·Ð°Ð¿Ð¸ÑÐ¾Ð¼ &quot;semi-flat design&quot;">
            <a:extLst>
              <a:ext uri="{FF2B5EF4-FFF2-40B4-BE49-F238E27FC236}">
                <a16:creationId xmlns:a16="http://schemas.microsoft.com/office/drawing/2014/main" id="{E4129517-CFA5-4D17-BAF8-485E376DC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893" y="3179427"/>
            <a:ext cx="4928531" cy="275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215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F9703F-C75C-42DC-B856-03F3F5EE122B}"/>
              </a:ext>
            </a:extLst>
          </p:cNvPr>
          <p:cNvSpPr/>
          <p:nvPr/>
        </p:nvSpPr>
        <p:spPr>
          <a:xfrm>
            <a:off x="75500" y="114916"/>
            <a:ext cx="906849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2015–2018</a:t>
            </a:r>
          </a:p>
          <a:p>
            <a:pPr algn="ctr"/>
            <a:r>
              <a:rPr lang="uk-UA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поява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semi-flat, UX / UI, </a:t>
            </a:r>
            <a:r>
              <a:rPr lang="uk-UA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час анімації й </a:t>
            </a:r>
            <a:r>
              <a:rPr lang="uk-UA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інтерактиву</a:t>
            </a:r>
            <a:r>
              <a:rPr lang="uk-UA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, великої </a:t>
            </a:r>
            <a:r>
              <a:rPr lang="uk-UA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типографіки</a:t>
            </a:r>
            <a:r>
              <a:rPr lang="uk-UA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й об’ємних тіней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B17E9B-5B5C-4122-9D04-2B0CE984F0F3}"/>
              </a:ext>
            </a:extLst>
          </p:cNvPr>
          <p:cNvSpPr/>
          <p:nvPr/>
        </p:nvSpPr>
        <p:spPr>
          <a:xfrm>
            <a:off x="524312" y="4913581"/>
            <a:ext cx="83051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Сучасний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сайт — той,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сценарій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якого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максимально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залучає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користувача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взаємодію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конкретним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інтерфейсом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6146" name="Picture 2" descr="Web Design Trends-07">
            <a:extLst>
              <a:ext uri="{FF2B5EF4-FFF2-40B4-BE49-F238E27FC236}">
                <a16:creationId xmlns:a16="http://schemas.microsoft.com/office/drawing/2014/main" id="{059BB61F-E69C-4823-A60A-C9E3EF6A0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807687"/>
            <a:ext cx="60579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52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F9703F-C75C-42DC-B856-03F3F5EE122B}"/>
              </a:ext>
            </a:extLst>
          </p:cNvPr>
          <p:cNvSpPr/>
          <p:nvPr/>
        </p:nvSpPr>
        <p:spPr>
          <a:xfrm>
            <a:off x="314587" y="114916"/>
            <a:ext cx="8514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UX / UI</a:t>
            </a:r>
            <a:endParaRPr lang="ru-RU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B17E9B-5B5C-4122-9D04-2B0CE984F0F3}"/>
              </a:ext>
            </a:extLst>
          </p:cNvPr>
          <p:cNvSpPr/>
          <p:nvPr/>
        </p:nvSpPr>
        <p:spPr>
          <a:xfrm>
            <a:off x="314587" y="503204"/>
            <a:ext cx="86616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UX —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Experience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(«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враження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користувача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враження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отримує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користувач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інтерфейсом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ru-RU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UI —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Interface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(«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користувацький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інтерфейс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 — те, як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виглядає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інтерфейс</a:t>
            </a:r>
            <a:endParaRPr lang="ru-RU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UX/UI дизайн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проектування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будь-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яких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користувацьких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інтерфейсів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яких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зручність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використання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так само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важливе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як і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зовнішній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вигляд</a:t>
            </a:r>
            <a:endParaRPr lang="ru-RU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362" name="Picture 2" descr="Ð ÐµÐ·ÑÐ»ÑÑÐ°Ñ Ð¿Ð¾ÑÑÐºÑ Ð·Ð¾Ð±ÑÐ°Ð¶ÐµÐ½Ñ Ð·Ð° Ð·Ð°Ð¿Ð¸ÑÐ¾Ð¼ &quot;UX / UI&quot;">
            <a:extLst>
              <a:ext uri="{FF2B5EF4-FFF2-40B4-BE49-F238E27FC236}">
                <a16:creationId xmlns:a16="http://schemas.microsoft.com/office/drawing/2014/main" id="{336DCFD6-714C-429E-8C34-9BE65DC02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314" y="3388376"/>
            <a:ext cx="5033372" cy="335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566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F9703F-C75C-42DC-B856-03F3F5EE122B}"/>
              </a:ext>
            </a:extLst>
          </p:cNvPr>
          <p:cNvSpPr/>
          <p:nvPr/>
        </p:nvSpPr>
        <p:spPr>
          <a:xfrm>
            <a:off x="75500" y="114916"/>
            <a:ext cx="9068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2019+</a:t>
            </a:r>
          </a:p>
          <a:p>
            <a:pPr algn="ctr"/>
            <a:r>
              <a:rPr lang="uk-UA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або далі буде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B17E9B-5B5C-4122-9D04-2B0CE984F0F3}"/>
              </a:ext>
            </a:extLst>
          </p:cNvPr>
          <p:cNvSpPr/>
          <p:nvPr/>
        </p:nvSpPr>
        <p:spPr>
          <a:xfrm>
            <a:off x="457197" y="5307863"/>
            <a:ext cx="83051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МАЙБУТНЄ ЗА МІНІМАЛІЗМОМ, ОРИГІНАЛЬНІСТЮ І ПРОДУМАНІСТЮ ДИЗАЙНУ</a:t>
            </a:r>
          </a:p>
        </p:txBody>
      </p:sp>
      <p:pic>
        <p:nvPicPr>
          <p:cNvPr id="10242" name="Picture 2" descr="Web Design Trends-08">
            <a:extLst>
              <a:ext uri="{FF2B5EF4-FFF2-40B4-BE49-F238E27FC236}">
                <a16:creationId xmlns:a16="http://schemas.microsoft.com/office/drawing/2014/main" id="{70F0E12E-A508-44C5-A4A2-B6432F06C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62" y="1421650"/>
            <a:ext cx="7848973" cy="409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900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F9703F-C75C-42DC-B856-03F3F5EE122B}"/>
              </a:ext>
            </a:extLst>
          </p:cNvPr>
          <p:cNvSpPr/>
          <p:nvPr/>
        </p:nvSpPr>
        <p:spPr>
          <a:xfrm>
            <a:off x="75500" y="114916"/>
            <a:ext cx="9068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2019+ </a:t>
            </a:r>
            <a:r>
              <a:rPr lang="uk-UA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або далі буде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B17E9B-5B5C-4122-9D04-2B0CE984F0F3}"/>
              </a:ext>
            </a:extLst>
          </p:cNvPr>
          <p:cNvSpPr/>
          <p:nvPr/>
        </p:nvSpPr>
        <p:spPr>
          <a:xfrm>
            <a:off x="222307" y="668751"/>
            <a:ext cx="8846193" cy="563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uk-UA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тілення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креативу та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оригінальності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Ілюстрації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головній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сцені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Прощання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фото,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нове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вітання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гіфкам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Більш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органічні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й </a:t>
            </a:r>
            <a:r>
              <a:rPr lang="ru-RU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обтічні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кнопки. </a:t>
            </a:r>
            <a:endParaRPr lang="en-US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Контрастні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вібруючі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своїм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поєднанням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кольори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Більш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об’ємні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інтерації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й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анімації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Оригінальні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часто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автоматичні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переходи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між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сторінками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Паралакс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актуальний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Мінімалізм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ставка на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правильні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шрифтові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поєднання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максимум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вільного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простору на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сайті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Великі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читабельні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жирні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шрифти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із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засічками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Плаваюче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меню й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ніякої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статики,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ніякого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закріплення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Правильно </a:t>
            </a:r>
            <a:r>
              <a:rPr lang="ru-RU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інтегровані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відео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означає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так, </a:t>
            </a:r>
            <a:r>
              <a:rPr lang="ru-RU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користувачеві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відразу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й не </a:t>
            </a:r>
            <a:r>
              <a:rPr lang="ru-RU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зрозуміло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буде, </a:t>
            </a:r>
            <a:r>
              <a:rPr lang="ru-RU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звідки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цьому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місці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виникло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відео</a:t>
            </a:r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UX-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контент,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який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назвах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блоках, формах, кнопках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зливається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зі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створеним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користувацьким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сценарієм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2850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F9703F-C75C-42DC-B856-03F3F5EE122B}"/>
              </a:ext>
            </a:extLst>
          </p:cNvPr>
          <p:cNvSpPr/>
          <p:nvPr/>
        </p:nvSpPr>
        <p:spPr>
          <a:xfrm>
            <a:off x="314587" y="114916"/>
            <a:ext cx="85148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Сайти 90-х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ru-RU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як усе </a:t>
            </a:r>
            <a:r>
              <a:rPr lang="ru-RU" sz="4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було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33607B-6C4F-4A1D-8787-AAC3A474E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74" y="1636967"/>
            <a:ext cx="5105725" cy="485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3CB546-E37A-46B5-97F5-3D01FAF7F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315" y="2365695"/>
            <a:ext cx="4641209" cy="3094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6386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F9703F-C75C-42DC-B856-03F3F5EE122B}"/>
              </a:ext>
            </a:extLst>
          </p:cNvPr>
          <p:cNvSpPr/>
          <p:nvPr/>
        </p:nvSpPr>
        <p:spPr>
          <a:xfrm>
            <a:off x="314587" y="114916"/>
            <a:ext cx="851482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2000–2002</a:t>
            </a:r>
          </a:p>
          <a:p>
            <a:pPr algn="ctr"/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візуальний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прорив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,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становлення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каталогів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і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елементів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навігації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сайту</a:t>
            </a:r>
          </a:p>
        </p:txBody>
      </p:sp>
      <p:pic>
        <p:nvPicPr>
          <p:cNvPr id="2050" name="Picture 2" descr="Web Design Trends-02">
            <a:extLst>
              <a:ext uri="{FF2B5EF4-FFF2-40B4-BE49-F238E27FC236}">
                <a16:creationId xmlns:a16="http://schemas.microsoft.com/office/drawing/2014/main" id="{121A6042-CF8C-4CA2-AE87-F126C464A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87" y="1807687"/>
            <a:ext cx="4704476" cy="489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B17E9B-5B5C-4122-9D04-2B0CE984F0F3}"/>
              </a:ext>
            </a:extLst>
          </p:cNvPr>
          <p:cNvSpPr/>
          <p:nvPr/>
        </p:nvSpPr>
        <p:spPr>
          <a:xfrm>
            <a:off x="5228787" y="2063184"/>
            <a:ext cx="39152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Відмінні тенденції того часу: </a:t>
            </a:r>
          </a:p>
          <a:p>
            <a:r>
              <a:rPr lang="uk-UA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</a:t>
            </a:r>
            <a:r>
              <a:rPr lang="uk-UA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мінімал</a:t>
            </a:r>
            <a:r>
              <a:rPr lang="uk-UA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uk-UA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нон-скролинг</a:t>
            </a:r>
            <a:r>
              <a:rPr lang="uk-UA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градієнти, темні фонові кольори, кислотні шрифти, виділені/підкреслені посилання в меню. </a:t>
            </a:r>
          </a:p>
          <a:p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Картинок в оформленні використовується мінімальна кількість. </a:t>
            </a:r>
          </a:p>
          <a:p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Прорив — поява в більшості сайтів рядка пошуку на головній сторінці та продуманого меню.</a:t>
            </a:r>
          </a:p>
        </p:txBody>
      </p:sp>
    </p:spTree>
    <p:extLst>
      <p:ext uri="{BB962C8B-B14F-4D97-AF65-F5344CB8AC3E}">
        <p14:creationId xmlns:p14="http://schemas.microsoft.com/office/powerpoint/2010/main" val="3929445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F9703F-C75C-42DC-B856-03F3F5EE122B}"/>
              </a:ext>
            </a:extLst>
          </p:cNvPr>
          <p:cNvSpPr/>
          <p:nvPr/>
        </p:nvSpPr>
        <p:spPr>
          <a:xfrm>
            <a:off x="314587" y="114916"/>
            <a:ext cx="8514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2003–2005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uk-UA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ф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леш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і 17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мільйонів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кольорів</a:t>
            </a:r>
            <a:endParaRPr lang="ru-RU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C92A82-FEC4-4E49-B42A-EBC3DD69C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45" y="1315245"/>
            <a:ext cx="5525170" cy="350003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B17E9B-5B5C-4122-9D04-2B0CE984F0F3}"/>
              </a:ext>
            </a:extLst>
          </p:cNvPr>
          <p:cNvSpPr/>
          <p:nvPr/>
        </p:nvSpPr>
        <p:spPr>
          <a:xfrm>
            <a:off x="494951" y="4909576"/>
            <a:ext cx="85148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період із початку 2003 до 2004 року з’являються популярні сьогодні соціальні спільноти на кшталт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Facebook, LinkedIn,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MySpace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uk-UA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2005 році з’являється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Youtube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uk-UA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ще більше підштовхує дизайнерів до використання відеороликів під час оформлення контенту на сайтах.</a:t>
            </a:r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logo facebook&quot;">
            <a:extLst>
              <a:ext uri="{FF2B5EF4-FFF2-40B4-BE49-F238E27FC236}">
                <a16:creationId xmlns:a16="http://schemas.microsoft.com/office/drawing/2014/main" id="{F88E4C13-4208-4AAE-9F9C-43656A805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932" y="1241523"/>
            <a:ext cx="2349617" cy="234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 ÐµÐ·ÑÐ»ÑÑÐ°Ñ Ð¿Ð¾ÑÑÐºÑ Ð·Ð¾Ð±ÑÐ°Ð¶ÐµÐ½Ñ Ð·Ð° Ð·Ð°Ð¿Ð¸ÑÐ¾Ð¼ &quot;youtube logo&quot;">
            <a:extLst>
              <a:ext uri="{FF2B5EF4-FFF2-40B4-BE49-F238E27FC236}">
                <a16:creationId xmlns:a16="http://schemas.microsoft.com/office/drawing/2014/main" id="{D220632F-0C70-4034-83EF-067778A21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06" y="3517418"/>
            <a:ext cx="2250471" cy="89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328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F9703F-C75C-42DC-B856-03F3F5EE122B}"/>
              </a:ext>
            </a:extLst>
          </p:cNvPr>
          <p:cNvSpPr/>
          <p:nvPr/>
        </p:nvSpPr>
        <p:spPr>
          <a:xfrm>
            <a:off x="314587" y="114916"/>
            <a:ext cx="851482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2006–2008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проблиски </a:t>
            </a:r>
            <a:r>
              <a:rPr lang="uk-UA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скевоморфізму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,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зародження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мобільного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дизайну</a:t>
            </a:r>
          </a:p>
        </p:txBody>
      </p:sp>
      <p:pic>
        <p:nvPicPr>
          <p:cNvPr id="5122" name="Picture 2" descr="https://1355028186.rsc.cdn77.org/wp-content/uploads/2018/09/Web-Design-Trends-03.png">
            <a:extLst>
              <a:ext uri="{FF2B5EF4-FFF2-40B4-BE49-F238E27FC236}">
                <a16:creationId xmlns:a16="http://schemas.microsoft.com/office/drawing/2014/main" id="{AE305070-969C-4D02-9AE4-7EC672928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1" y="2204208"/>
            <a:ext cx="4753615" cy="331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B17E9B-5B5C-4122-9D04-2B0CE984F0F3}"/>
              </a:ext>
            </a:extLst>
          </p:cNvPr>
          <p:cNvSpPr/>
          <p:nvPr/>
        </p:nvSpPr>
        <p:spPr>
          <a:xfrm>
            <a:off x="4950756" y="2430089"/>
            <a:ext cx="41735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Основні тенденції — стокові картинки, довгі скролінгові сторінки, тіні, що надають об’єкту реалістичності.</a:t>
            </a:r>
          </a:p>
          <a:p>
            <a:pPr algn="ctr"/>
            <a:endParaRPr lang="uk-UA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uk-UA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Вихід першого 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iPhone </a:t>
            </a:r>
            <a:r>
              <a:rPr lang="uk-UA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2007 році знаменує відразу дві значущі для галузі події: зародження адаптивного веб-дизайну</a:t>
            </a:r>
          </a:p>
        </p:txBody>
      </p:sp>
    </p:spTree>
    <p:extLst>
      <p:ext uri="{BB962C8B-B14F-4D97-AF65-F5344CB8AC3E}">
        <p14:creationId xmlns:p14="http://schemas.microsoft.com/office/powerpoint/2010/main" val="1750085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F9703F-C75C-42DC-B856-03F3F5EE122B}"/>
              </a:ext>
            </a:extLst>
          </p:cNvPr>
          <p:cNvSpPr/>
          <p:nvPr/>
        </p:nvSpPr>
        <p:spPr>
          <a:xfrm>
            <a:off x="314587" y="114916"/>
            <a:ext cx="8514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СКЕВОМОРФІЗМ</a:t>
            </a:r>
            <a:endParaRPr lang="ru-RU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B17E9B-5B5C-4122-9D04-2B0CE984F0F3}"/>
              </a:ext>
            </a:extLst>
          </p:cNvPr>
          <p:cNvSpPr/>
          <p:nvPr/>
        </p:nvSpPr>
        <p:spPr>
          <a:xfrm>
            <a:off x="314587" y="1087851"/>
            <a:ext cx="84183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елемент дизайну,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який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скопійовано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іншого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об'єкту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але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виготовлений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інших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матеріалів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або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іншим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методом</a:t>
            </a:r>
            <a:endParaRPr lang="uk-UA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66" name="Picture 2" descr="https://upload.wikimedia.org/wikipedia/uk/2/20/ICal.png">
            <a:extLst>
              <a:ext uri="{FF2B5EF4-FFF2-40B4-BE49-F238E27FC236}">
                <a16:creationId xmlns:a16="http://schemas.microsoft.com/office/drawing/2014/main" id="{800D0CB5-7593-4331-999C-060B48923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77" y="2430118"/>
            <a:ext cx="6846245" cy="44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23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F9703F-C75C-42DC-B856-03F3F5EE122B}"/>
              </a:ext>
            </a:extLst>
          </p:cNvPr>
          <p:cNvSpPr/>
          <p:nvPr/>
        </p:nvSpPr>
        <p:spPr>
          <a:xfrm>
            <a:off x="314587" y="114916"/>
            <a:ext cx="8514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2009–2010</a:t>
            </a:r>
          </a:p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web 2.0.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і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HTML5</a:t>
            </a:r>
            <a:endParaRPr lang="ru-RU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868216-7B0A-4EE5-87F4-3B21D54B2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28" y="1315245"/>
            <a:ext cx="7736343" cy="422751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B17E9B-5B5C-4122-9D04-2B0CE984F0F3}"/>
              </a:ext>
            </a:extLst>
          </p:cNvPr>
          <p:cNvSpPr/>
          <p:nvPr/>
        </p:nvSpPr>
        <p:spPr>
          <a:xfrm>
            <a:off x="524312" y="5542755"/>
            <a:ext cx="8305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Вихід 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HTML5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мовою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програмування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яка в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однаковій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мірі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добре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зрозуміла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як для людей, так і для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пошукових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машин.</a:t>
            </a:r>
          </a:p>
        </p:txBody>
      </p:sp>
    </p:spTree>
    <p:extLst>
      <p:ext uri="{BB962C8B-B14F-4D97-AF65-F5344CB8AC3E}">
        <p14:creationId xmlns:p14="http://schemas.microsoft.com/office/powerpoint/2010/main" val="467108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F9703F-C75C-42DC-B856-03F3F5EE122B}"/>
              </a:ext>
            </a:extLst>
          </p:cNvPr>
          <p:cNvSpPr/>
          <p:nvPr/>
        </p:nvSpPr>
        <p:spPr>
          <a:xfrm>
            <a:off x="314587" y="114916"/>
            <a:ext cx="8514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ВЕБ 2.0</a:t>
            </a:r>
            <a:endParaRPr lang="ru-RU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B17E9B-5B5C-4122-9D04-2B0CE984F0F3}"/>
              </a:ext>
            </a:extLst>
          </p:cNvPr>
          <p:cNvSpPr/>
          <p:nvPr/>
        </p:nvSpPr>
        <p:spPr>
          <a:xfrm>
            <a:off x="314587" y="1087851"/>
            <a:ext cx="84183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інформаційні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технології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дозволяють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користувачам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створювати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поширювати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власний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контент у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всесвітній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павутині</a:t>
            </a:r>
            <a:endParaRPr lang="uk-UA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90" name="Picture 2" descr="Ð ÐµÐ·ÑÐ»ÑÑÐ°Ñ Ð¿Ð¾ÑÑÐºÑ Ð·Ð¾Ð±ÑÐ°Ð¶ÐµÐ½Ñ Ð·Ð° Ð·Ð°Ð¿Ð¸ÑÐ¾Ð¼ &quot;Ð²ÐµÐ± 2.0&quot;">
            <a:extLst>
              <a:ext uri="{FF2B5EF4-FFF2-40B4-BE49-F238E27FC236}">
                <a16:creationId xmlns:a16="http://schemas.microsoft.com/office/drawing/2014/main" id="{12EBC39F-E736-4F51-80A5-4B1D63ECB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7" y="2579096"/>
            <a:ext cx="618172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378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F9703F-C75C-42DC-B856-03F3F5EE122B}"/>
              </a:ext>
            </a:extLst>
          </p:cNvPr>
          <p:cNvSpPr/>
          <p:nvPr/>
        </p:nvSpPr>
        <p:spPr>
          <a:xfrm>
            <a:off x="314587" y="114916"/>
            <a:ext cx="8514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2011–2012</a:t>
            </a:r>
          </a:p>
          <a:p>
            <a:pPr algn="ctr"/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скевоморфізм на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троні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,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зародження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ru-RU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флета</a:t>
            </a:r>
            <a:endParaRPr lang="ru-RU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B17E9B-5B5C-4122-9D04-2B0CE984F0F3}"/>
              </a:ext>
            </a:extLst>
          </p:cNvPr>
          <p:cNvSpPr/>
          <p:nvPr/>
        </p:nvSpPr>
        <p:spPr>
          <a:xfrm>
            <a:off x="524312" y="4963915"/>
            <a:ext cx="83051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Реалізм у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візуальному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виконанні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сайтів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endParaRPr lang="ru-RU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Сайти не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ріжуть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очі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сприймаються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легко, не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відволікають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користувача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здійснення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цільової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дії</a:t>
            </a:r>
            <a:r>
              <a:rPr lang="ru-RU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2F60DC-490A-47DB-9008-754DC97D3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315245"/>
            <a:ext cx="61722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193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554</Words>
  <Application>Microsoft Office PowerPoint</Application>
  <PresentationFormat>Экран (4:3)</PresentationFormat>
  <Paragraphs>79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Impact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Georgich</dc:creator>
  <cp:lastModifiedBy>Georgich</cp:lastModifiedBy>
  <cp:revision>14</cp:revision>
  <dcterms:created xsi:type="dcterms:W3CDTF">2019-01-13T11:51:06Z</dcterms:created>
  <dcterms:modified xsi:type="dcterms:W3CDTF">2019-01-13T14:33:06Z</dcterms:modified>
</cp:coreProperties>
</file>