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5"/>
  </p:notesMasterIdLst>
  <p:handoutMasterIdLst>
    <p:handoutMasterId r:id="rId36"/>
  </p:handoutMasterIdLst>
  <p:sldIdLst>
    <p:sldId id="310" r:id="rId3"/>
    <p:sldId id="311" r:id="rId4"/>
    <p:sldId id="312" r:id="rId5"/>
    <p:sldId id="313" r:id="rId6"/>
    <p:sldId id="347" r:id="rId7"/>
    <p:sldId id="348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50" r:id="rId17"/>
    <p:sldId id="324" r:id="rId18"/>
    <p:sldId id="352" r:id="rId19"/>
    <p:sldId id="325" r:id="rId20"/>
    <p:sldId id="327" r:id="rId21"/>
    <p:sldId id="328" r:id="rId22"/>
    <p:sldId id="330" r:id="rId23"/>
    <p:sldId id="331" r:id="rId24"/>
    <p:sldId id="351" r:id="rId25"/>
    <p:sldId id="333" r:id="rId26"/>
    <p:sldId id="334" r:id="rId27"/>
    <p:sldId id="335" r:id="rId28"/>
    <p:sldId id="336" r:id="rId29"/>
    <p:sldId id="349" r:id="rId30"/>
    <p:sldId id="338" r:id="rId31"/>
    <p:sldId id="339" r:id="rId32"/>
    <p:sldId id="341" r:id="rId33"/>
    <p:sldId id="34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Прямая соединительная линия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Прямая соединительная линия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Группа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Прямая соединительная линия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Группа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Прямая соединительная линия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0385" y="1909346"/>
            <a:ext cx="7203233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0385" y="543256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06986" y="489859"/>
            <a:ext cx="1265465" cy="530134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49" y="489859"/>
            <a:ext cx="5690508" cy="530134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Прямая соединительная линия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Группа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Группа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550" y="1981201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81201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550" y="2503715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3715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Группа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Прямая соединительная линия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Группа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Прямая соединительная линия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Прямая соединительная линия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Группа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Прямая соединительная линия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Прямая соединительная линия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Прямая соединительная линия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Прямая соединительная линия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Прямая соединительная линия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Прямая соединительная линия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Прямая соединительная линия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Прямая соединительная линия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Группа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Прямая соединительная линия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Прямая соединительная линия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Прямая соединительная линия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Прямая соединительная линия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Прямая соединительная линия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Прямая соединительная линия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Дата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213" name="Нижний колонтитул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4" name="Номер слайда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Группа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Группа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Группа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Прямоугольник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60" name="Прямая соединительная линия 59"/>
          <p:cNvCxnSpPr/>
          <p:nvPr userDrawn="1"/>
        </p:nvCxnSpPr>
        <p:spPr>
          <a:xfrm>
            <a:off x="5942318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Группа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Группа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Прямоугольник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5942318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Прямая соединительная линия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Группа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Прямая соединительная линия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Группа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Прямая соединительная линия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Прямая соединительная линия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Прямая соединительная линия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Прямая соединительная линия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Прямая соединительная линия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Прямая соединительная линия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Группа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Прямая соединительная линия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Прямая соединительная линия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Прямая соединительная линия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503856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1B2453-8663-4C69-AF73-9FD7B1DEC5D0}" type="datetime1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2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98984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  <p:cxnSp>
        <p:nvCxnSpPr>
          <p:cNvPr id="148" name="Прямая соединительная линия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hyperlink" Target="http://wiki.fizmat.tnpu.edu.ua/index.php/%D0%A4%D0%B0%D0%B9%D0%BB:Webcam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040962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Пристрої </a:t>
            </a:r>
            <a:r>
              <a:rPr lang="uk-UA" dirty="0">
                <a:solidFill>
                  <a:srgbClr val="FF0000"/>
                </a:solidFill>
              </a:rPr>
              <a:t>введення</a:t>
            </a:r>
            <a:r>
              <a:rPr lang="uk-UA" dirty="0"/>
              <a:t> та </a:t>
            </a:r>
            <a:r>
              <a:rPr lang="uk-UA" dirty="0">
                <a:solidFill>
                  <a:srgbClr val="FF0000"/>
                </a:solidFill>
              </a:rPr>
              <a:t>виведення</a:t>
            </a:r>
            <a:r>
              <a:rPr lang="uk-UA" dirty="0"/>
              <a:t> даних </a:t>
            </a:r>
            <a:endParaRPr lang="ru-RU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0384" y="5507408"/>
            <a:ext cx="7203233" cy="891277"/>
          </a:xfrm>
        </p:spPr>
        <p:txBody>
          <a:bodyPr>
            <a:noAutofit/>
          </a:bodyPr>
          <a:lstStyle/>
          <a:p>
            <a:endParaRPr lang="uk-UA" sz="3300" dirty="0">
              <a:solidFill>
                <a:srgbClr val="D15A3E"/>
              </a:solidFill>
            </a:endParaRPr>
          </a:p>
          <a:p>
            <a:r>
              <a:rPr lang="uk-UA" sz="3300" dirty="0">
                <a:solidFill>
                  <a:srgbClr val="D15A3E"/>
                </a:solidFill>
              </a:rPr>
              <a:t>8 клас</a:t>
            </a:r>
          </a:p>
        </p:txBody>
      </p:sp>
    </p:spTree>
    <p:extLst>
      <p:ext uri="{BB962C8B-B14F-4D97-AF65-F5344CB8AC3E}">
        <p14:creationId xmlns:p14="http://schemas.microsoft.com/office/powerpoint/2010/main" val="24730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0" y="0"/>
            <a:ext cx="7200900" cy="114238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Мала цифрова клавіатура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2291" name="Місце для вмісту 2"/>
          <p:cNvSpPr>
            <a:spLocks noGrp="1"/>
          </p:cNvSpPr>
          <p:nvPr>
            <p:ph idx="1"/>
          </p:nvPr>
        </p:nvSpPr>
        <p:spPr>
          <a:xfrm>
            <a:off x="438149" y="795869"/>
            <a:ext cx="8485717" cy="3809999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>
                <a:solidFill>
                  <a:srgbClr val="7030A0"/>
                </a:solidFill>
              </a:rPr>
              <a:t>&lt;</a:t>
            </a:r>
            <a:r>
              <a:rPr lang="en-US" sz="3200" b="1" dirty="0" err="1">
                <a:solidFill>
                  <a:srgbClr val="7030A0"/>
                </a:solidFill>
              </a:rPr>
              <a:t>Num</a:t>
            </a:r>
            <a:r>
              <a:rPr lang="en-US" sz="3200" b="1" dirty="0">
                <a:solidFill>
                  <a:srgbClr val="7030A0"/>
                </a:solidFill>
              </a:rPr>
              <a:t> Lock</a:t>
            </a:r>
            <a:r>
              <a:rPr lang="ru-RU" sz="3200" b="1" dirty="0">
                <a:solidFill>
                  <a:srgbClr val="7030A0"/>
                </a:solidFill>
              </a:rPr>
              <a:t>&gt; </a:t>
            </a:r>
            <a:r>
              <a:rPr lang="uk-UA" sz="3200" b="1" dirty="0" err="1"/>
              <a:t>увімкнено</a:t>
            </a:r>
            <a:r>
              <a:rPr lang="uk-UA" sz="3200" b="1" dirty="0"/>
              <a:t> </a:t>
            </a:r>
            <a:r>
              <a:rPr lang="uk-UA" sz="3200" dirty="0"/>
              <a:t>- введення цифр;</a:t>
            </a:r>
            <a:endParaRPr lang="ru-RU" sz="3200" dirty="0"/>
          </a:p>
          <a:p>
            <a:pPr eaLnBrk="1" hangingPunct="1"/>
            <a:r>
              <a:rPr lang="uk-UA" sz="3200" b="1" dirty="0">
                <a:solidFill>
                  <a:srgbClr val="7030A0"/>
                </a:solidFill>
              </a:rPr>
              <a:t>&lt;</a:t>
            </a:r>
            <a:r>
              <a:rPr lang="en-US" sz="3200" b="1" dirty="0" err="1">
                <a:solidFill>
                  <a:srgbClr val="7030A0"/>
                </a:solidFill>
              </a:rPr>
              <a:t>Num</a:t>
            </a:r>
            <a:r>
              <a:rPr lang="en-US" sz="3200" b="1" dirty="0">
                <a:solidFill>
                  <a:srgbClr val="7030A0"/>
                </a:solidFill>
              </a:rPr>
              <a:t> Lock</a:t>
            </a:r>
            <a:r>
              <a:rPr lang="uk-UA" sz="3200" b="1" dirty="0">
                <a:solidFill>
                  <a:srgbClr val="7030A0"/>
                </a:solidFill>
              </a:rPr>
              <a:t>&gt; </a:t>
            </a:r>
            <a:r>
              <a:rPr lang="uk-UA" sz="3200" b="1" dirty="0"/>
              <a:t>вимкнено </a:t>
            </a:r>
            <a:r>
              <a:rPr lang="uk-UA" sz="3200" dirty="0"/>
              <a:t>- дублювання клавіш управління курсором і службових клавіш.</a:t>
            </a:r>
            <a:endParaRPr lang="ru-RU" sz="3200" dirty="0"/>
          </a:p>
          <a:p>
            <a:pPr eaLnBrk="1" hangingPunct="1"/>
            <a:endParaRPr lang="ru-RU" sz="3200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08" y="2531306"/>
            <a:ext cx="2854325" cy="348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7200900" cy="14001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Маніпулятори</a:t>
            </a:r>
            <a:br>
              <a:rPr lang="uk-UA" sz="3200" dirty="0"/>
            </a:br>
            <a:r>
              <a:rPr lang="uk-UA" sz="3200" dirty="0"/>
              <a:t>призначені для керування ПК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0" y="1176338"/>
            <a:ext cx="8229600" cy="4895850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Миша</a:t>
            </a:r>
            <a:r>
              <a:rPr lang="uk-UA" sz="2000" dirty="0">
                <a:solidFill>
                  <a:srgbClr val="7030A0"/>
                </a:solidFill>
              </a:rPr>
              <a:t> </a:t>
            </a:r>
            <a:r>
              <a:rPr lang="uk-UA" sz="2000" dirty="0"/>
              <a:t>– для керування курсором</a:t>
            </a:r>
            <a:endParaRPr lang="uk-UA" sz="2000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Джойстик</a:t>
            </a:r>
            <a:r>
              <a:rPr lang="uk-UA" sz="2000" b="1" dirty="0"/>
              <a:t> </a:t>
            </a:r>
            <a:r>
              <a:rPr lang="uk-UA" sz="2000" dirty="0"/>
              <a:t>–</a:t>
            </a:r>
            <a:r>
              <a:rPr lang="uk-UA" sz="2000" b="1" dirty="0"/>
              <a:t> </a:t>
            </a:r>
            <a:r>
              <a:rPr lang="uk-UA" sz="2000" dirty="0"/>
              <a:t>для ігор або тренажерів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 err="1">
                <a:solidFill>
                  <a:srgbClr val="7030A0"/>
                </a:solidFill>
              </a:rPr>
              <a:t>Трекбол</a:t>
            </a:r>
            <a:r>
              <a:rPr lang="uk-UA" sz="2000" b="1" dirty="0">
                <a:solidFill>
                  <a:srgbClr val="7030A0"/>
                </a:solidFill>
              </a:rPr>
              <a:t> </a:t>
            </a:r>
            <a:r>
              <a:rPr lang="uk-UA" sz="2000" dirty="0"/>
              <a:t>у вигляді перевернутої «мишки»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 err="1">
                <a:solidFill>
                  <a:srgbClr val="7030A0"/>
                </a:solidFill>
              </a:rPr>
              <a:t>Тачпед</a:t>
            </a:r>
            <a:r>
              <a:rPr lang="uk-UA" sz="2000" dirty="0">
                <a:solidFill>
                  <a:srgbClr val="7030A0"/>
                </a:solidFill>
              </a:rPr>
              <a:t> </a:t>
            </a:r>
            <a:r>
              <a:rPr lang="uk-UA" sz="2000" dirty="0"/>
              <a:t>(чутлива до дотиків площадка) у ноутбуках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Графічний планшет (</a:t>
            </a:r>
            <a:r>
              <a:rPr lang="uk-UA" sz="2000" b="1" i="1" dirty="0" err="1">
                <a:solidFill>
                  <a:srgbClr val="7030A0"/>
                </a:solidFill>
              </a:rPr>
              <a:t>дигітайзер</a:t>
            </a:r>
            <a:r>
              <a:rPr lang="uk-UA" sz="2000" b="1" i="1" dirty="0">
                <a:solidFill>
                  <a:srgbClr val="7030A0"/>
                </a:solidFill>
              </a:rPr>
              <a:t>) </a:t>
            </a:r>
            <a:r>
              <a:rPr lang="uk-UA" sz="2000" dirty="0"/>
              <a:t>– для малювання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dirty="0"/>
              <a:t>     (</a:t>
            </a:r>
            <a:r>
              <a:rPr lang="uk-UA" sz="2000" dirty="0" err="1"/>
              <a:t>стилус</a:t>
            </a:r>
            <a:r>
              <a:rPr lang="uk-UA" sz="2000" dirty="0"/>
              <a:t> – комп’ютерний олівець).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/>
              <a:t>Характеристики «миші»:</a:t>
            </a:r>
            <a:endParaRPr lang="ru-RU" sz="20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тип – механічна, оптична, лазерна;</a:t>
            </a:r>
            <a:endParaRPr lang="ru-RU" sz="20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кількість клавіш;</a:t>
            </a:r>
            <a:endParaRPr lang="ru-RU" sz="20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наявність колеса прокрутки;</a:t>
            </a:r>
            <a:endParaRPr lang="ru-RU" sz="20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наявність додаткових кнопок;</a:t>
            </a:r>
            <a:endParaRPr lang="ru-RU" sz="20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"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роздільна здатність.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9698" name="Picture 2" descr="http://promog.org.ua/images/ne-rabotaet-myshka-chto-delat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t="1831" r="2514" b="3683"/>
          <a:stretch/>
        </p:blipFill>
        <p:spPr bwMode="auto">
          <a:xfrm rot="498248">
            <a:off x="5464125" y="4009959"/>
            <a:ext cx="3119852" cy="2307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39" name="Picture 2" descr="H:\223\Информатика\Навчання вчителів ІКТ\Будова компьютера\Слайд-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74205"/>
            <a:ext cx="8280400" cy="6121400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172450" y="5825067"/>
            <a:ext cx="576263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20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Picture 2" descr="H:\223\Информатика\Навчання вчителів ІКТ\Будова компьютера\Слайд-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07375" cy="61928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238067" y="5926667"/>
            <a:ext cx="437621" cy="34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1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387" name="Picture 2" descr="H:\223\Информатика\Навчання вчителів ІКТ\Будова компьютера\Слайд-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8280400" cy="61928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060267" y="5757333"/>
            <a:ext cx="615421" cy="516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1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60267" y="5757333"/>
            <a:ext cx="615421" cy="516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Цікаво знати">
            <a:hlinkClick r:id="" action="ppaction://media"/>
            <a:extLst>
              <a:ext uri="{FF2B5EF4-FFF2-40B4-BE49-F238E27FC236}">
                <a16:creationId xmlns:a16="http://schemas.microsoft.com/office/drawing/2014/main" id="{26D6A5D8-46C7-4B33-A484-25BA5722D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05" y="1437314"/>
            <a:ext cx="8714509" cy="49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Picture 2" descr="H:\223\Информатика\Навчання вчителів ІКТ\Будова компьютера\Слайд-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8280400" cy="6121400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085667" y="5791200"/>
            <a:ext cx="590021" cy="465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81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EF194CE-1BAC-453C-BEB5-8096627B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2" y="937522"/>
            <a:ext cx="7980316" cy="511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52" y="270943"/>
            <a:ext cx="7200900" cy="114238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3600" dirty="0"/>
              <a:t>Графічний планшет</a:t>
            </a:r>
            <a:r>
              <a:rPr lang="uk-UA" sz="3600" b="0" dirty="0"/>
              <a:t> </a:t>
            </a:r>
            <a:br>
              <a:rPr lang="uk-UA" sz="3600" b="0" dirty="0"/>
            </a:br>
            <a:r>
              <a:rPr lang="uk-UA" sz="3600" b="0" dirty="0"/>
              <a:t>або </a:t>
            </a:r>
            <a:r>
              <a:rPr lang="uk-UA" sz="3600" dirty="0"/>
              <a:t>Дигітайзер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85667" y="5791200"/>
            <a:ext cx="590021" cy="465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97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5" name="Picture 2" descr="H:\223\Информатика\Навчання вчителів ІКТ\Будова компьютера\Слайд-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8280400" cy="61928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246533" y="5799667"/>
            <a:ext cx="429155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59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3" name="Picture 2" descr="H:\223\Информатика\Навчання вчителів ІКТ\Будова компьютера\Слайд-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8280400" cy="61928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034867" y="5681133"/>
            <a:ext cx="640821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29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45" y="232304"/>
            <a:ext cx="8229600" cy="94826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uk-UA" sz="3200" dirty="0"/>
            </a:br>
            <a:br>
              <a:rPr lang="uk-UA" sz="3200" dirty="0"/>
            </a:br>
            <a:r>
              <a:rPr lang="uk-UA" sz="3200" dirty="0"/>
              <a:t>Пристрої введення інформації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8573" y="1180571"/>
            <a:ext cx="8229600" cy="4924425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3200" b="1" i="1" dirty="0"/>
              <a:t>забезпечують введення програм і даних у пам’ять комп’ютера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016"/>
          <a:stretch/>
        </p:blipFill>
        <p:spPr>
          <a:xfrm>
            <a:off x="740546" y="2613358"/>
            <a:ext cx="7434496" cy="3064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4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705" y="280458"/>
            <a:ext cx="7836428" cy="46831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Інші пристрої введення </a:t>
            </a:r>
            <a:r>
              <a:rPr lang="uk-UA" sz="3200" dirty="0" err="1"/>
              <a:t>інформаціі</a:t>
            </a: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98980" y="914400"/>
            <a:ext cx="8523287" cy="47085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Мікрофон</a:t>
            </a:r>
            <a:r>
              <a:rPr lang="uk-UA" sz="2400" b="1" dirty="0"/>
              <a:t> </a:t>
            </a:r>
            <a:r>
              <a:rPr lang="uk-UA" sz="2400" dirty="0"/>
              <a:t>призначений для введення звукової </a:t>
            </a:r>
            <a:r>
              <a:rPr lang="uk-UA" sz="2400" dirty="0" err="1"/>
              <a:t>інф</a:t>
            </a:r>
            <a:r>
              <a:rPr lang="uk-UA" sz="2400" dirty="0"/>
              <a:t>.</a:t>
            </a:r>
            <a:endParaRPr lang="ru-RU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>
                <a:solidFill>
                  <a:srgbClr val="7030A0"/>
                </a:solidFill>
              </a:rPr>
              <a:t>Web</a:t>
            </a:r>
            <a:r>
              <a:rPr lang="ru-RU" sz="2400" b="1" i="1" dirty="0">
                <a:solidFill>
                  <a:srgbClr val="7030A0"/>
                </a:solidFill>
              </a:rPr>
              <a:t>-</a:t>
            </a:r>
            <a:r>
              <a:rPr lang="uk-UA" sz="2400" b="1" i="1" dirty="0">
                <a:solidFill>
                  <a:srgbClr val="7030A0"/>
                </a:solidFill>
              </a:rPr>
              <a:t>камери </a:t>
            </a:r>
            <a:r>
              <a:rPr lang="uk-UA" sz="2400" dirty="0"/>
              <a:t>(характеристика - роздільна здатність)</a:t>
            </a:r>
            <a:endParaRPr lang="ru-RU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Сенсорні екрани </a:t>
            </a:r>
            <a:r>
              <a:rPr lang="uk-UA" sz="2400" b="1" dirty="0"/>
              <a:t>(</a:t>
            </a:r>
            <a:r>
              <a:rPr lang="uk-UA" sz="2400" dirty="0"/>
              <a:t>в кишенькових ПК, банкоматах, в автомобілях). Розрізняють оптичні, ємнісні, резистивні</a:t>
            </a:r>
            <a:endParaRPr lang="ru-RU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Звукові плати </a:t>
            </a:r>
            <a:r>
              <a:rPr lang="uk-UA" sz="2400" b="1" dirty="0"/>
              <a:t>–</a:t>
            </a:r>
            <a:r>
              <a:rPr lang="uk-UA" sz="2400" dirty="0"/>
              <a:t> до них підключають мікрофон, магнітофон, програвач компакт-дисків і т.п.</a:t>
            </a:r>
            <a:endParaRPr lang="ru-RU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Відео плати </a:t>
            </a:r>
            <a:r>
              <a:rPr lang="uk-UA" sz="2400" b="1" dirty="0"/>
              <a:t>–</a:t>
            </a:r>
            <a:r>
              <a:rPr lang="uk-UA" sz="2400" dirty="0"/>
              <a:t> дозволяють вводити відео матеріали з </a:t>
            </a:r>
            <a:endParaRPr lang="ru-RU" sz="24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dirty="0"/>
              <a:t>     відеокамери для обробки інформації</a:t>
            </a:r>
            <a:endParaRPr lang="ru-RU" sz="2400" dirty="0"/>
          </a:p>
        </p:txBody>
      </p:sp>
      <p:pic>
        <p:nvPicPr>
          <p:cNvPr id="21508" name="Рисунок 3" descr="http://wiki.fizmat.tnpu.edu.ua/images/thumb/c/c4/Webcam.jpg/100px-Webcam.jpg">
            <a:hlinkClick r:id="rId2" tooltip="Webcam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84" y="4851930"/>
            <a:ext cx="1109663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72" y="4837642"/>
            <a:ext cx="1866900" cy="1470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4" y="4878917"/>
            <a:ext cx="1905000" cy="136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59" y="4837642"/>
            <a:ext cx="2043113" cy="143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4" y="4878917"/>
            <a:ext cx="1222375" cy="136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7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83" y="72056"/>
            <a:ext cx="7200900" cy="114238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uk-UA" sz="3200" dirty="0"/>
            </a:br>
            <a:r>
              <a:rPr lang="uk-UA" sz="3200" dirty="0"/>
              <a:t>Пристрої виведення інформації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9458" name="Picture 2" descr="http://image.slidesharecdn.com/random-121202063423-phpapp01/95/-1-638.jpg?cb=13544301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26752" r="15900" b="17757"/>
          <a:stretch/>
        </p:blipFill>
        <p:spPr bwMode="auto">
          <a:xfrm>
            <a:off x="1096434" y="1214441"/>
            <a:ext cx="6815406" cy="4176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 ÐµÐ·ÑÐ»ÑÑÐ°Ñ Ð¿Ð¾ÑÑÐºÑ Ð·Ð¾Ð±ÑÐ°Ð¶ÐµÐ½Ñ Ð·Ð° Ð·Ð°Ð¿Ð¸ÑÐ¾Ð¼ &quot;LED-Ð¼Ð¾Ð½ÑÑÐ¾Ñ&quot;">
            <a:extLst>
              <a:ext uri="{FF2B5EF4-FFF2-40B4-BE49-F238E27FC236}">
                <a16:creationId xmlns:a16="http://schemas.microsoft.com/office/drawing/2014/main" id="{4F042761-A223-4C09-816E-F530A6C0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62" y="1505067"/>
            <a:ext cx="3425538" cy="26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200900" cy="609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Монітор (дисплей)</a:t>
            </a: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0" y="657225"/>
            <a:ext cx="7878763" cy="1533884"/>
          </a:xfrm>
        </p:spPr>
        <p:txBody>
          <a:bodyPr>
            <a:no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b="1" i="1" dirty="0"/>
              <a:t>пристрій, призначений для виведення на екран текстової та графічної інформації</a:t>
            </a:r>
            <a:endParaRPr lang="ru-RU" sz="2400" b="1" i="1" dirty="0"/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µÐ¿Ñ Ð¼Ð¾Ð½ÑÑÐ¾Ñ&quot;">
            <a:extLst>
              <a:ext uri="{FF2B5EF4-FFF2-40B4-BE49-F238E27FC236}">
                <a16:creationId xmlns:a16="http://schemas.microsoft.com/office/drawing/2014/main" id="{396471AC-0A6D-47CB-B8DC-CE76BD3F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2" y="1505067"/>
            <a:ext cx="2784428" cy="21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 ÐµÐ·ÑÐ»ÑÑÐ°Ñ Ð¿Ð¾ÑÑÐºÑ Ð·Ð¾Ð±ÑÐ°Ð¶ÐµÐ½Ñ Ð·Ð° Ð·Ð°Ð¿Ð¸ÑÐ¾Ð¼ &quot;LCD-Ð¼Ð¾Ð½ÑÑÐ¾Ñ&quot;">
            <a:extLst>
              <a:ext uri="{FF2B5EF4-FFF2-40B4-BE49-F238E27FC236}">
                <a16:creationId xmlns:a16="http://schemas.microsoft.com/office/drawing/2014/main" id="{1E320EFB-A786-493B-A3A8-06CBE900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5" y="3892404"/>
            <a:ext cx="3118772" cy="26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Місце для вмісту 2">
            <a:extLst>
              <a:ext uri="{FF2B5EF4-FFF2-40B4-BE49-F238E27FC236}">
                <a16:creationId xmlns:a16="http://schemas.microsoft.com/office/drawing/2014/main" id="{610CD3C5-80F8-437D-8C32-F236F9F21B16}"/>
              </a:ext>
            </a:extLst>
          </p:cNvPr>
          <p:cNvSpPr txBox="1">
            <a:spLocks/>
          </p:cNvSpPr>
          <p:nvPr/>
        </p:nvSpPr>
        <p:spPr>
          <a:xfrm>
            <a:off x="5718462" y="4184237"/>
            <a:ext cx="3425538" cy="2390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</a:t>
            </a:r>
            <a:b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/>
              <a:t>Light Emitting Diode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uk-UA" sz="2000" dirty="0"/>
              <a:t>на світлодіодах</a:t>
            </a:r>
            <a:endParaRPr lang="ru-RU" sz="2000" dirty="0"/>
          </a:p>
          <a:p>
            <a:pPr marL="137160" indent="0" algn="ctr"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4697B87-5D00-454F-B01F-631C34AA79D3}"/>
              </a:ext>
            </a:extLst>
          </p:cNvPr>
          <p:cNvSpPr/>
          <p:nvPr/>
        </p:nvSpPr>
        <p:spPr>
          <a:xfrm>
            <a:off x="-93178" y="3787483"/>
            <a:ext cx="3001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CRT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000" b="1" dirty="0"/>
              <a:t>Cathode-Ray Tube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000" dirty="0"/>
              <a:t>електронно-променеві трубки </a:t>
            </a:r>
            <a:endParaRPr lang="ru-RU" sz="2000" dirty="0"/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ECA057D2-394C-4739-AB44-BDD51531CC13}"/>
              </a:ext>
            </a:extLst>
          </p:cNvPr>
          <p:cNvSpPr txBox="1">
            <a:spLocks/>
          </p:cNvSpPr>
          <p:nvPr/>
        </p:nvSpPr>
        <p:spPr>
          <a:xfrm>
            <a:off x="2595589" y="2963705"/>
            <a:ext cx="3483630" cy="1314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LCD</a:t>
            </a:r>
            <a:b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/>
              <a:t>Liquid Crystal Display </a:t>
            </a:r>
            <a:r>
              <a:rPr lang="uk-UA" sz="2000" dirty="0"/>
              <a:t>рідинно-кристалічні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651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 ÐµÐ·ÑÐ»ÑÑÐ°Ñ Ð¿Ð¾ÑÑÐºÑ Ð·Ð¾Ð±ÑÐ°Ð¶ÐµÐ½Ñ Ð·Ð° Ð·Ð°Ð¿Ð¸ÑÐ¾Ð¼ &quot;Ð¿ÑÐ¾ÐµÐºÑÑÐ¹Ð½Ð¸Ð¹ Ð¼Ð¾Ð½ÑÑÐ¾Ñ&quot;">
            <a:extLst>
              <a:ext uri="{FF2B5EF4-FFF2-40B4-BE49-F238E27FC236}">
                <a16:creationId xmlns:a16="http://schemas.microsoft.com/office/drawing/2014/main" id="{8F1D01C0-164D-4FF1-AADA-3D1A3F166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2" y="809910"/>
            <a:ext cx="3483630" cy="26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200900" cy="609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Монітор (дисплей)</a:t>
            </a:r>
            <a:endParaRPr lang="ru-RU" sz="3200" dirty="0"/>
          </a:p>
        </p:txBody>
      </p:sp>
      <p:sp>
        <p:nvSpPr>
          <p:cNvPr id="8" name="Місце для вмісту 2">
            <a:extLst>
              <a:ext uri="{FF2B5EF4-FFF2-40B4-BE49-F238E27FC236}">
                <a16:creationId xmlns:a16="http://schemas.microsoft.com/office/drawing/2014/main" id="{610CD3C5-80F8-437D-8C32-F236F9F21B16}"/>
              </a:ext>
            </a:extLst>
          </p:cNvPr>
          <p:cNvSpPr txBox="1">
            <a:spLocks/>
          </p:cNvSpPr>
          <p:nvPr/>
        </p:nvSpPr>
        <p:spPr>
          <a:xfrm>
            <a:off x="5718462" y="5159022"/>
            <a:ext cx="3425538" cy="2390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OLED</a:t>
            </a:r>
            <a:b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/>
              <a:t>Organic Light </a:t>
            </a:r>
            <a:br>
              <a:rPr lang="en-US" sz="2000" b="1" dirty="0"/>
            </a:br>
            <a:r>
              <a:rPr lang="en-US" sz="2000" b="1" dirty="0"/>
              <a:t>Emitting Diode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uk-UA" sz="2000" dirty="0"/>
              <a:t>на органічних світлодіодах</a:t>
            </a:r>
            <a:endParaRPr lang="ru-RU" sz="2000" dirty="0"/>
          </a:p>
          <a:p>
            <a:pPr marL="137160" indent="0" algn="ctr"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4697B87-5D00-454F-B01F-631C34AA79D3}"/>
              </a:ext>
            </a:extLst>
          </p:cNvPr>
          <p:cNvSpPr/>
          <p:nvPr/>
        </p:nvSpPr>
        <p:spPr>
          <a:xfrm>
            <a:off x="-64361" y="5588400"/>
            <a:ext cx="3001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PDP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000" b="1" dirty="0"/>
              <a:t>Plasma Display Panel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000" dirty="0"/>
              <a:t>газорозрядний екран</a:t>
            </a:r>
            <a:endParaRPr lang="ru-RU" sz="2000" dirty="0"/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ECA057D2-394C-4739-AB44-BDD51531CC13}"/>
              </a:ext>
            </a:extLst>
          </p:cNvPr>
          <p:cNvSpPr txBox="1">
            <a:spLocks/>
          </p:cNvSpPr>
          <p:nvPr/>
        </p:nvSpPr>
        <p:spPr>
          <a:xfrm>
            <a:off x="2476502" y="552080"/>
            <a:ext cx="3483630" cy="1314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uk-UA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Проекційний монітор</a:t>
            </a:r>
            <a:b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2C20A0-5787-412A-A9A0-6C818E98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2" y="3523996"/>
            <a:ext cx="2752538" cy="206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 ÐµÐ·ÑÐ»ÑÑÐ°Ñ Ð¿Ð¾ÑÑÐºÑ Ð·Ð¾Ð±ÑÐ°Ð¶ÐµÐ½Ñ Ð·Ð° Ð·Ð°Ð¿Ð¸ÑÐ¾Ð¼ &quot;OLED&quot;">
            <a:extLst>
              <a:ext uri="{FF2B5EF4-FFF2-40B4-BE49-F238E27FC236}">
                <a16:creationId xmlns:a16="http://schemas.microsoft.com/office/drawing/2014/main" id="{B1B95300-9813-49E7-BB0F-2D797E33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93" y="2454069"/>
            <a:ext cx="3004251" cy="27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8263"/>
            <a:ext cx="8229600" cy="6381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Принтер</a:t>
            </a: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0" y="706438"/>
            <a:ext cx="8229600" cy="5999162"/>
          </a:xfrm>
        </p:spPr>
        <p:txBody>
          <a:bodyPr>
            <a:no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i="1" dirty="0"/>
              <a:t>призначений для виводу інформації на папір, плівку інші носії</a:t>
            </a:r>
            <a:endParaRPr lang="ru-RU" sz="2000" i="1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/>
              <a:t>Характеристики:</a:t>
            </a:r>
            <a:endParaRPr lang="ru-RU" sz="20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000" i="1" dirty="0">
                <a:solidFill>
                  <a:srgbClr val="7030A0"/>
                </a:solidFill>
              </a:rPr>
              <a:t>роздільна здатність;</a:t>
            </a:r>
            <a:endParaRPr lang="ru-RU" sz="2000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000" i="1" dirty="0">
                <a:solidFill>
                  <a:srgbClr val="7030A0"/>
                </a:solidFill>
              </a:rPr>
              <a:t>швидкість друку;</a:t>
            </a:r>
            <a:endParaRPr lang="ru-RU" sz="2000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000" i="1" dirty="0">
                <a:solidFill>
                  <a:srgbClr val="7030A0"/>
                </a:solidFill>
              </a:rPr>
              <a:t>формат паперу (А4,А3);</a:t>
            </a:r>
            <a:endParaRPr lang="ru-RU" sz="2000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2000" i="1" dirty="0">
                <a:solidFill>
                  <a:srgbClr val="7030A0"/>
                </a:solidFill>
              </a:rPr>
              <a:t>тип – </a:t>
            </a:r>
            <a:r>
              <a:rPr lang="uk-UA" sz="2000" b="1" i="1" dirty="0"/>
              <a:t>матричний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i="1" dirty="0">
                <a:solidFill>
                  <a:srgbClr val="7030A0"/>
                </a:solidFill>
              </a:rPr>
              <a:t>(фарбувальна стрічка),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     </a:t>
            </a:r>
            <a:r>
              <a:rPr lang="uk-UA" sz="2000" b="1" i="1" dirty="0"/>
              <a:t>струминний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i="1" dirty="0">
                <a:solidFill>
                  <a:srgbClr val="7030A0"/>
                </a:solidFill>
              </a:rPr>
              <a:t>(</a:t>
            </a:r>
            <a:r>
              <a:rPr lang="uk-UA" sz="2000" i="1" dirty="0" err="1">
                <a:solidFill>
                  <a:srgbClr val="7030A0"/>
                </a:solidFill>
              </a:rPr>
              <a:t>мікрокраплі</a:t>
            </a:r>
            <a:r>
              <a:rPr lang="uk-UA" sz="2000" i="1" dirty="0">
                <a:solidFill>
                  <a:srgbClr val="7030A0"/>
                </a:solidFill>
              </a:rPr>
              <a:t> чорнила),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     </a:t>
            </a:r>
            <a:r>
              <a:rPr lang="uk-UA" sz="2000" b="1" i="1" dirty="0"/>
              <a:t>лазерний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i="1" dirty="0">
                <a:solidFill>
                  <a:srgbClr val="7030A0"/>
                </a:solidFill>
              </a:rPr>
              <a:t>(за принципом ксерографії частинки      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i="1" dirty="0">
                <a:solidFill>
                  <a:srgbClr val="7030A0"/>
                </a:solidFill>
              </a:rPr>
              <a:t>     </a:t>
            </a:r>
            <a:r>
              <a:rPr lang="uk-UA" sz="2000" i="1" dirty="0" err="1">
                <a:solidFill>
                  <a:srgbClr val="7030A0"/>
                </a:solidFill>
              </a:rPr>
              <a:t>фарби-тонера</a:t>
            </a:r>
            <a:r>
              <a:rPr lang="uk-UA" sz="2000" i="1" dirty="0">
                <a:solidFill>
                  <a:srgbClr val="7030A0"/>
                </a:solidFill>
              </a:rPr>
              <a:t>, електростатичним способом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i="1" dirty="0">
                <a:solidFill>
                  <a:srgbClr val="7030A0"/>
                </a:solidFill>
              </a:rPr>
              <a:t>     притягаються і запікаються при високій температурі), 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     </a:t>
            </a:r>
            <a:r>
              <a:rPr lang="uk-UA" sz="2000" b="1" i="1" dirty="0"/>
              <a:t>сублімаційний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i="1" dirty="0">
                <a:solidFill>
                  <a:srgbClr val="7030A0"/>
                </a:solidFill>
              </a:rPr>
              <a:t>(тверді барвники) – для 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i="1" dirty="0">
                <a:solidFill>
                  <a:srgbClr val="7030A0"/>
                </a:solidFill>
              </a:rPr>
              <a:t>     високоякісного друку фото, плакатів</a:t>
            </a:r>
          </a:p>
          <a:p>
            <a:pPr marL="442913" indent="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i="1" dirty="0"/>
              <a:t>3</a:t>
            </a:r>
            <a:r>
              <a:rPr lang="en-US" sz="2000" i="1" dirty="0"/>
              <a:t>D </a:t>
            </a:r>
            <a:r>
              <a:rPr lang="uk-UA" sz="2000" i="1" dirty="0"/>
              <a:t>принтер </a:t>
            </a:r>
            <a:r>
              <a:rPr lang="uk-UA" sz="2000" i="1" dirty="0">
                <a:solidFill>
                  <a:srgbClr val="7030A0"/>
                </a:solidFill>
              </a:rPr>
              <a:t>– </a:t>
            </a:r>
            <a:r>
              <a:rPr lang="ru-RU" sz="2000" i="1" dirty="0" err="1">
                <a:solidFill>
                  <a:srgbClr val="7030A0"/>
                </a:solidFill>
              </a:rPr>
              <a:t>пристрій</a:t>
            </a:r>
            <a:r>
              <a:rPr lang="ru-RU" sz="2000" i="1" dirty="0">
                <a:solidFill>
                  <a:srgbClr val="7030A0"/>
                </a:solidFill>
              </a:rPr>
              <a:t>, </a:t>
            </a:r>
            <a:r>
              <a:rPr lang="ru-RU" sz="2000" i="1" dirty="0" err="1">
                <a:solidFill>
                  <a:srgbClr val="7030A0"/>
                </a:solidFill>
              </a:rPr>
              <a:t>що</a:t>
            </a:r>
            <a:r>
              <a:rPr lang="ru-RU" sz="2000" i="1" dirty="0">
                <a:solidFill>
                  <a:srgbClr val="7030A0"/>
                </a:solidFill>
              </a:rPr>
              <a:t> </a:t>
            </a:r>
            <a:r>
              <a:rPr lang="ru-RU" sz="2000" i="1" dirty="0" err="1">
                <a:solidFill>
                  <a:srgbClr val="7030A0"/>
                </a:solidFill>
              </a:rPr>
              <a:t>використовує</a:t>
            </a:r>
            <a:r>
              <a:rPr lang="ru-RU" sz="2000" i="1" dirty="0">
                <a:solidFill>
                  <a:srgbClr val="7030A0"/>
                </a:solidFill>
              </a:rPr>
              <a:t> метод </a:t>
            </a:r>
            <a:r>
              <a:rPr lang="ru-RU" sz="2000" i="1" dirty="0" err="1">
                <a:solidFill>
                  <a:srgbClr val="7030A0"/>
                </a:solidFill>
              </a:rPr>
              <a:t>пошарового</a:t>
            </a:r>
            <a:r>
              <a:rPr lang="ru-RU" sz="2000" i="1" dirty="0">
                <a:solidFill>
                  <a:srgbClr val="7030A0"/>
                </a:solidFill>
              </a:rPr>
              <a:t> </a:t>
            </a:r>
            <a:r>
              <a:rPr lang="ru-RU" sz="2000" i="1" dirty="0" err="1">
                <a:solidFill>
                  <a:srgbClr val="7030A0"/>
                </a:solidFill>
              </a:rPr>
              <a:t>створення</a:t>
            </a:r>
            <a:r>
              <a:rPr lang="ru-RU" sz="2000" i="1" dirty="0">
                <a:solidFill>
                  <a:srgbClr val="7030A0"/>
                </a:solidFill>
              </a:rPr>
              <a:t> </a:t>
            </a:r>
            <a:r>
              <a:rPr lang="ru-RU" sz="2000" i="1" dirty="0" err="1">
                <a:solidFill>
                  <a:srgbClr val="7030A0"/>
                </a:solidFill>
              </a:rPr>
              <a:t>фізичного</a:t>
            </a:r>
            <a:r>
              <a:rPr lang="ru-RU" sz="2000" i="1" dirty="0">
                <a:solidFill>
                  <a:srgbClr val="7030A0"/>
                </a:solidFill>
              </a:rPr>
              <a:t> </a:t>
            </a:r>
            <a:r>
              <a:rPr lang="ru-RU" sz="2000" i="1" dirty="0" err="1">
                <a:solidFill>
                  <a:srgbClr val="7030A0"/>
                </a:solidFill>
              </a:rPr>
              <a:t>об'єкта</a:t>
            </a:r>
            <a:r>
              <a:rPr lang="ru-RU" sz="2000" i="1" dirty="0">
                <a:solidFill>
                  <a:srgbClr val="7030A0"/>
                </a:solidFill>
              </a:rPr>
              <a:t> за цифровою 3D-моделлю</a:t>
            </a:r>
          </a:p>
        </p:txBody>
      </p:sp>
      <p:pic>
        <p:nvPicPr>
          <p:cNvPr id="16386" name="Picture 2" descr="http://ksenya.at.ua/1290617089_print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0809">
            <a:off x="5936534" y="1644445"/>
            <a:ext cx="2602026" cy="163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1" name="Picture 2" descr="H:\223\Информатика\Навчання вчителів ІКТ\Будова компьютера\Слайд-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07375" cy="61928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305800" y="5909733"/>
            <a:ext cx="369888" cy="347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28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75" name="Picture 2" descr="H:\223\Информатика\Навчання вчителів ІКТ\Будова компьютера\Слайд-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07375" cy="6264275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288867" y="5994400"/>
            <a:ext cx="386821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2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699" name="Picture 2" descr="H:\223\Информатика\Навчання вчителів ІКТ\Будова компьютера\Слайд-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07375" cy="61928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297333" y="5918200"/>
            <a:ext cx="378355" cy="372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88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A80633-939B-4593-917C-53AC661637DB}"/>
              </a:ext>
            </a:extLst>
          </p:cNvPr>
          <p:cNvSpPr/>
          <p:nvPr/>
        </p:nvSpPr>
        <p:spPr>
          <a:xfrm>
            <a:off x="395288" y="260350"/>
            <a:ext cx="8280400" cy="6192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193800" y="5681133"/>
            <a:ext cx="821267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8263467" y="5977467"/>
            <a:ext cx="412221" cy="262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B6493-8EC1-4AD0-A431-7A53F1FF0839}"/>
              </a:ext>
            </a:extLst>
          </p:cNvPr>
          <p:cNvSpPr txBox="1"/>
          <p:nvPr/>
        </p:nvSpPr>
        <p:spPr>
          <a:xfrm>
            <a:off x="720436" y="512618"/>
            <a:ext cx="82165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3D-ПРИНТЕР</a:t>
            </a:r>
          </a:p>
          <a:p>
            <a:pPr algn="ctr"/>
            <a:r>
              <a:rPr lang="uk-UA" sz="2800" b="1" dirty="0"/>
              <a:t>пристрій, що використовує метод пошарового створення фізичного об'єкта за цифровою 3D-моделлю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C14199-4AEC-4AF8-B153-B84B219A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3234777"/>
            <a:ext cx="3505200" cy="32184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1E85B8-A3A6-4C1C-8908-0480C114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827" y="3086551"/>
            <a:ext cx="3514861" cy="35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11" y="110068"/>
            <a:ext cx="8229600" cy="54432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Інші пристрої виведення інформації</a:t>
            </a:r>
            <a:endParaRPr lang="ru-RU" sz="3200" dirty="0"/>
          </a:p>
        </p:txBody>
      </p:sp>
      <p:sp>
        <p:nvSpPr>
          <p:cNvPr id="31747" name="Місце для вмісту 2"/>
          <p:cNvSpPr>
            <a:spLocks noGrp="1"/>
          </p:cNvSpPr>
          <p:nvPr>
            <p:ph idx="1"/>
          </p:nvPr>
        </p:nvSpPr>
        <p:spPr>
          <a:xfrm>
            <a:off x="158749" y="745069"/>
            <a:ext cx="7706783" cy="3809999"/>
          </a:xfrm>
        </p:spPr>
        <p:txBody>
          <a:bodyPr>
            <a:noAutofit/>
          </a:bodyPr>
          <a:lstStyle/>
          <a:p>
            <a:pPr eaLnBrk="1" hangingPunct="1"/>
            <a:r>
              <a:rPr lang="uk-UA" sz="2800" b="1" dirty="0">
                <a:solidFill>
                  <a:srgbClr val="7030A0"/>
                </a:solidFill>
              </a:rPr>
              <a:t>Звукові системи </a:t>
            </a:r>
            <a:r>
              <a:rPr lang="uk-UA" sz="2800" dirty="0"/>
              <a:t>(колонки, навушники) характеризують потужністю у ватах, діапазоном відтворюваної звукової частоти.</a:t>
            </a:r>
            <a:endParaRPr lang="ru-RU" sz="2800" dirty="0"/>
          </a:p>
          <a:p>
            <a:pPr eaLnBrk="1" hangingPunct="1"/>
            <a:r>
              <a:rPr lang="uk-UA" sz="2800" b="1" dirty="0">
                <a:solidFill>
                  <a:srgbClr val="7030A0"/>
                </a:solidFill>
              </a:rPr>
              <a:t>Мультимедійні проектори </a:t>
            </a:r>
            <a:r>
              <a:rPr lang="uk-UA" sz="2800" b="1" dirty="0"/>
              <a:t>– </a:t>
            </a:r>
            <a:r>
              <a:rPr lang="uk-UA" sz="2800" dirty="0"/>
              <a:t>призначені для паралельного відтворення зображення на виносному екрані, інтерактивній дошці.</a:t>
            </a:r>
            <a:endParaRPr lang="ru-RU" sz="2800" dirty="0"/>
          </a:p>
          <a:p>
            <a:pPr eaLnBrk="1" hangingPunct="1"/>
            <a:endParaRPr lang="ru-RU" sz="2800" dirty="0"/>
          </a:p>
        </p:txBody>
      </p:sp>
      <p:pic>
        <p:nvPicPr>
          <p:cNvPr id="31748" name="Picture 2" descr="http://t3.gstatic.com/images?q=tbn:ANd9GcS5eieV8duv_6zUFDFOvMjSX13D8-xAL5GUh8172sLmmzzjmiMc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453">
            <a:off x="6443661" y="4829967"/>
            <a:ext cx="2376487" cy="1425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www.inksystem-bg.com/img/shop/216/canon_Ipf610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31">
            <a:off x="344624" y="4571226"/>
            <a:ext cx="2423975" cy="184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tc.ua/files/pics/alltecexpressionultr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22" y="3602810"/>
            <a:ext cx="2645594" cy="1693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016" y="93133"/>
            <a:ext cx="7200900" cy="52864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Клавіатура</a:t>
            </a: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70416" y="685803"/>
            <a:ext cx="8358717" cy="3809999"/>
          </a:xfrm>
        </p:spPr>
        <p:txBody>
          <a:bodyPr>
            <a:noAutofit/>
          </a:bodyPr>
          <a:lstStyle/>
          <a:p>
            <a:pPr marL="480060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Клавіатура</a:t>
            </a:r>
            <a:r>
              <a:rPr lang="uk-UA" sz="2400" b="1" dirty="0"/>
              <a:t> - </a:t>
            </a:r>
            <a:r>
              <a:rPr lang="uk-UA" sz="2400" dirty="0"/>
              <a:t>це</a:t>
            </a:r>
            <a:r>
              <a:rPr lang="uk-UA" sz="2400" b="1" dirty="0"/>
              <a:t> </a:t>
            </a:r>
            <a:r>
              <a:rPr lang="uk-UA" sz="2400" dirty="0"/>
              <a:t>основний пристрій, призначений для ручного введення в ПК інформації від користувача.</a:t>
            </a:r>
            <a:endParaRPr lang="ru-RU" sz="2400" dirty="0"/>
          </a:p>
          <a:p>
            <a:pPr marL="480060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dirty="0"/>
              <a:t>Стандартна клавіатура </a:t>
            </a:r>
            <a:r>
              <a:rPr lang="en-US" sz="2400" dirty="0"/>
              <a:t>IBM PC</a:t>
            </a:r>
            <a:r>
              <a:rPr lang="uk-UA" sz="2400" dirty="0"/>
              <a:t> має не менше </a:t>
            </a:r>
            <a:r>
              <a:rPr lang="uk-UA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101клавіші</a:t>
            </a:r>
            <a:r>
              <a:rPr lang="uk-UA" sz="2400" dirty="0"/>
              <a:t>, за допомогою яких можуть бути введені різноманітні символи та знаки.</a:t>
            </a:r>
            <a:endParaRPr lang="ru-RU" sz="24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b="1" dirty="0">
                <a:solidFill>
                  <a:schemeClr val="accent1"/>
                </a:solidFill>
              </a:rPr>
              <a:t>Характеристики:</a:t>
            </a:r>
            <a:endParaRPr lang="ru-RU" sz="2400" dirty="0">
              <a:solidFill>
                <a:schemeClr val="accent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кількість клавіш;</a:t>
            </a:r>
            <a:endParaRPr lang="ru-RU" sz="24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розміри клавіш, вид, колір;</a:t>
            </a:r>
            <a:endParaRPr lang="ru-RU" sz="24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сила натискання на клавіші,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їх «звучання»,</a:t>
            </a:r>
            <a:endParaRPr lang="ru-RU" sz="24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ергономічність,</a:t>
            </a:r>
            <a:endParaRPr lang="ru-RU" sz="24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мультимедійні можливості.</a:t>
            </a:r>
            <a:endParaRPr lang="ru-RU" sz="2400" b="1" i="1" dirty="0">
              <a:solidFill>
                <a:srgbClr val="7030A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2400" dirty="0"/>
          </a:p>
        </p:txBody>
      </p:sp>
      <p:pic>
        <p:nvPicPr>
          <p:cNvPr id="5124" name="Рисунок 3" descr="Клавиат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4" y="2921002"/>
            <a:ext cx="2879725" cy="2087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5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1" name="Picture 2" descr="H:\223\Информатика\Навчання вчителів ІКТ\Будова компьютера\Слайд-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80400" cy="6121400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238067" y="5842000"/>
            <a:ext cx="51064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75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7" y="0"/>
            <a:ext cx="9135533" cy="114238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Пристрої введення - виведення інформації: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5666" y="812800"/>
            <a:ext cx="8362950" cy="1619849"/>
          </a:xfrm>
        </p:spPr>
        <p:txBody>
          <a:bodyPr>
            <a:no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b="1" dirty="0">
                <a:solidFill>
                  <a:srgbClr val="7030A0"/>
                </a:solidFill>
              </a:rPr>
              <a:t>Модем</a:t>
            </a:r>
            <a:r>
              <a:rPr lang="uk-UA" sz="2400" b="1" dirty="0"/>
              <a:t> (</a:t>
            </a:r>
            <a:r>
              <a:rPr lang="uk-UA" sz="2400" b="1" dirty="0">
                <a:solidFill>
                  <a:srgbClr val="7030A0"/>
                </a:solidFill>
              </a:rPr>
              <a:t>мо</a:t>
            </a:r>
            <a:r>
              <a:rPr lang="uk-UA" sz="2400" dirty="0"/>
              <a:t>дулятор</a:t>
            </a:r>
            <a:r>
              <a:rPr lang="uk-UA" sz="2400" b="1" dirty="0"/>
              <a:t>-</a:t>
            </a:r>
            <a:r>
              <a:rPr lang="uk-UA" sz="2400" b="1" dirty="0">
                <a:solidFill>
                  <a:srgbClr val="7030A0"/>
                </a:solidFill>
              </a:rPr>
              <a:t>дем</a:t>
            </a:r>
            <a:r>
              <a:rPr lang="uk-UA" sz="2400" dirty="0"/>
              <a:t>одулятор</a:t>
            </a:r>
            <a:r>
              <a:rPr lang="uk-UA" sz="2400" b="1" dirty="0"/>
              <a:t>) - </a:t>
            </a:r>
            <a:r>
              <a:rPr lang="uk-UA" sz="2400" dirty="0"/>
              <a:t>пристрій, що дозволяє комп’ютеру виходити на зв’язок з іншим ПК за допомогою телефонних ліній або інших каналів зв’язку. Модеми поділяють на </a:t>
            </a:r>
            <a:r>
              <a:rPr lang="uk-UA" sz="2400" b="1" dirty="0">
                <a:solidFill>
                  <a:srgbClr val="7030A0"/>
                </a:solidFill>
              </a:rPr>
              <a:t>внутрішні</a:t>
            </a:r>
            <a:r>
              <a:rPr lang="uk-UA" sz="2400" dirty="0">
                <a:solidFill>
                  <a:srgbClr val="7030A0"/>
                </a:solidFill>
              </a:rPr>
              <a:t> </a:t>
            </a:r>
            <a:r>
              <a:rPr lang="uk-UA" sz="2400" dirty="0"/>
              <a:t>та </a:t>
            </a:r>
            <a:r>
              <a:rPr lang="uk-UA" sz="2400" b="1" dirty="0">
                <a:solidFill>
                  <a:srgbClr val="7030A0"/>
                </a:solidFill>
              </a:rPr>
              <a:t>зовнішні</a:t>
            </a:r>
            <a:endParaRPr lang="ru-RU" sz="2400" dirty="0"/>
          </a:p>
        </p:txBody>
      </p:sp>
      <p:pic>
        <p:nvPicPr>
          <p:cNvPr id="4" name="Picture 2" descr="H:\223\Информатика\Навчання вчителів ІКТ\Будова компьютера\Слайд-42.jpg">
            <a:extLst>
              <a:ext uri="{FF2B5EF4-FFF2-40B4-BE49-F238E27FC236}">
                <a16:creationId xmlns:a16="http://schemas.microsoft.com/office/drawing/2014/main" id="{43F47CBE-F07F-4590-8BA2-94F7DF6BF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/>
          <a:stretch/>
        </p:blipFill>
        <p:spPr>
          <a:xfrm>
            <a:off x="1078302" y="2151070"/>
            <a:ext cx="7349705" cy="4548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8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82" y="194733"/>
            <a:ext cx="7853363" cy="4863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БФП – багатофункціональні пристрої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84067" y="5494867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8F0EC-A560-4404-B432-DE0012899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5" y="1323679"/>
            <a:ext cx="5486400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7" name="Picture 2" descr="H:\223\Информатика\Навчання вчителів ІКТ\Будова компьютера\Слайд-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8496300" cy="6264275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172450" y="5892800"/>
            <a:ext cx="582083" cy="474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2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0857" y="84667"/>
            <a:ext cx="6232276" cy="76470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200" dirty="0"/>
              <a:t>Групи клавіш на клавіатурі</a:t>
            </a:r>
            <a:endParaRPr lang="ru-RU" sz="3200" dirty="0"/>
          </a:p>
        </p:txBody>
      </p:sp>
      <p:sp>
        <p:nvSpPr>
          <p:cNvPr id="3" name="Місце для тексту 6"/>
          <p:cNvSpPr txBox="1">
            <a:spLocks/>
          </p:cNvSpPr>
          <p:nvPr/>
        </p:nvSpPr>
        <p:spPr>
          <a:xfrm>
            <a:off x="98689" y="2781300"/>
            <a:ext cx="9036050" cy="38877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800" dirty="0"/>
              <a:t>1. </a:t>
            </a:r>
            <a:r>
              <a:rPr lang="uk-UA" sz="2800" b="1" i="1" dirty="0">
                <a:solidFill>
                  <a:srgbClr val="7030A0"/>
                </a:solidFill>
              </a:rPr>
              <a:t>Алфавітно-цифрові</a:t>
            </a:r>
            <a:r>
              <a:rPr lang="uk-UA" sz="2800" dirty="0"/>
              <a:t> </a:t>
            </a:r>
            <a:r>
              <a:rPr lang="uk-UA" sz="2800" i="1" dirty="0"/>
              <a:t>(сірі клавіші на жовтому тлі).</a:t>
            </a:r>
          </a:p>
          <a:p>
            <a:pPr marL="0" indent="0">
              <a:buNone/>
            </a:pPr>
            <a:r>
              <a:rPr lang="uk-UA" sz="2800" dirty="0"/>
              <a:t>2. </a:t>
            </a:r>
            <a:r>
              <a:rPr lang="uk-UA" sz="2800" b="1" i="1" dirty="0">
                <a:solidFill>
                  <a:srgbClr val="7030A0"/>
                </a:solidFill>
              </a:rPr>
              <a:t>Функціональні клавіші </a:t>
            </a:r>
            <a:r>
              <a:rPr lang="uk-UA" sz="2800" dirty="0"/>
              <a:t>(</a:t>
            </a:r>
            <a:r>
              <a:rPr lang="en-US" sz="2800" dirty="0"/>
              <a:t>F</a:t>
            </a:r>
            <a:r>
              <a:rPr lang="uk-UA" sz="2800" dirty="0"/>
              <a:t>1 -  </a:t>
            </a:r>
            <a:r>
              <a:rPr lang="en-US" sz="2800" dirty="0"/>
              <a:t>F</a:t>
            </a:r>
            <a:r>
              <a:rPr lang="uk-UA" sz="2800" dirty="0"/>
              <a:t>12</a:t>
            </a:r>
            <a:r>
              <a:rPr lang="en-US" sz="2800" dirty="0"/>
              <a:t>)</a:t>
            </a:r>
            <a:r>
              <a:rPr lang="uk-UA" sz="2800" dirty="0"/>
              <a:t>.</a:t>
            </a:r>
          </a:p>
          <a:p>
            <a:pPr marL="0" indent="0">
              <a:buNone/>
            </a:pPr>
            <a:r>
              <a:rPr lang="uk-UA" sz="2800" dirty="0"/>
              <a:t>3. </a:t>
            </a:r>
            <a:r>
              <a:rPr lang="uk-UA" sz="2800" b="1" i="1" dirty="0">
                <a:solidFill>
                  <a:srgbClr val="7030A0"/>
                </a:solidFill>
              </a:rPr>
              <a:t>Службові клавіші</a:t>
            </a:r>
            <a:r>
              <a:rPr lang="en-US" sz="2800" b="1" i="1" dirty="0">
                <a:solidFill>
                  <a:srgbClr val="7030A0"/>
                </a:solidFill>
              </a:rPr>
              <a:t> </a:t>
            </a:r>
            <a:r>
              <a:rPr lang="en-US" sz="2800" i="1" dirty="0"/>
              <a:t>(</a:t>
            </a:r>
            <a:r>
              <a:rPr lang="uk-UA" sz="2800" i="1" dirty="0"/>
              <a:t>клавіші зеленого кольору на жовтому і на зеленому тлі).</a:t>
            </a:r>
          </a:p>
          <a:p>
            <a:pPr marL="0" indent="0">
              <a:buNone/>
            </a:pPr>
            <a:r>
              <a:rPr lang="uk-UA" sz="2800" dirty="0"/>
              <a:t>4. </a:t>
            </a:r>
            <a:r>
              <a:rPr lang="uk-UA" sz="2800" b="1" i="1" dirty="0">
                <a:solidFill>
                  <a:srgbClr val="7030A0"/>
                </a:solidFill>
              </a:rPr>
              <a:t>Клавіши керування курсором і клавіші редагування </a:t>
            </a:r>
          </a:p>
          <a:p>
            <a:pPr marL="0" indent="0">
              <a:buNone/>
            </a:pPr>
            <a:r>
              <a:rPr lang="uk-UA" sz="2800" i="1" dirty="0"/>
              <a:t>   (клавіш на синьому тлі).</a:t>
            </a:r>
          </a:p>
          <a:p>
            <a:pPr marL="0" indent="0">
              <a:buNone/>
            </a:pPr>
            <a:r>
              <a:rPr lang="uk-UA" sz="2800" dirty="0"/>
              <a:t>5. </a:t>
            </a:r>
            <a:r>
              <a:rPr lang="uk-UA" sz="2800" b="1" i="1" dirty="0">
                <a:solidFill>
                  <a:srgbClr val="7030A0"/>
                </a:solidFill>
              </a:rPr>
              <a:t>Мала цифрова клавіатура </a:t>
            </a:r>
            <a:r>
              <a:rPr lang="uk-UA" sz="2800" i="1" dirty="0"/>
              <a:t>(клавіші на червоному</a:t>
            </a:r>
          </a:p>
          <a:p>
            <a:pPr marL="0" indent="0">
              <a:buNone/>
            </a:pPr>
            <a:r>
              <a:rPr lang="uk-UA" sz="2800" i="1" dirty="0"/>
              <a:t>    тлі).</a:t>
            </a:r>
            <a:endParaRPr lang="ru-RU" sz="2800" i="1" dirty="0"/>
          </a:p>
        </p:txBody>
      </p:sp>
      <p:pic>
        <p:nvPicPr>
          <p:cNvPr id="4" name="Місце для вмісту 3" descr="Klaviatura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2708" y="587375"/>
            <a:ext cx="5688013" cy="20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5684" y="114915"/>
            <a:ext cx="7200900" cy="11423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2800" dirty="0"/>
              <a:t>Призначення клавіш клавіатури: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175684" y="686107"/>
            <a:ext cx="8229600" cy="532765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800" b="1" i="1" dirty="0">
                <a:solidFill>
                  <a:srgbClr val="7030A0"/>
                </a:solidFill>
              </a:rPr>
              <a:t>Алфавітно-цифрові</a:t>
            </a:r>
            <a:r>
              <a:rPr lang="uk-UA" sz="2800" dirty="0"/>
              <a:t> – призначені для введення літер, символів, цифр, пропуску.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endParaRPr lang="uk-UA" sz="2800" dirty="0"/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endParaRPr lang="ru-RU" sz="2800" dirty="0"/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endParaRPr lang="uk-UA" sz="2800" b="1" dirty="0"/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endParaRPr lang="uk-UA" sz="800" b="1" dirty="0"/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"/>
              <a:defRPr/>
            </a:pPr>
            <a:r>
              <a:rPr lang="uk-UA" sz="2800" b="1" i="1" dirty="0">
                <a:solidFill>
                  <a:srgbClr val="7030A0"/>
                </a:solidFill>
              </a:rPr>
              <a:t>Функціональні клавіші</a:t>
            </a:r>
            <a:endParaRPr lang="ru-RU" sz="2800" b="1" i="1" dirty="0">
              <a:solidFill>
                <a:srgbClr val="7030A0"/>
              </a:solidFill>
            </a:endParaRPr>
          </a:p>
          <a:p>
            <a:pPr marL="137160" indent="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800" dirty="0"/>
              <a:t>	</a:t>
            </a:r>
            <a:r>
              <a:rPr lang="en-US" sz="2800" dirty="0"/>
              <a:t>F</a:t>
            </a:r>
            <a:r>
              <a:rPr lang="uk-UA" sz="2800" dirty="0"/>
              <a:t>1</a:t>
            </a:r>
            <a:r>
              <a:rPr lang="uk-UA" sz="2800" b="1" dirty="0"/>
              <a:t>-</a:t>
            </a:r>
            <a:r>
              <a:rPr lang="en-US" sz="2800" dirty="0"/>
              <a:t>F</a:t>
            </a:r>
            <a:r>
              <a:rPr lang="uk-UA" sz="2800" dirty="0"/>
              <a:t>12(виконують різні спеціальні дії, які   	визначаються працюючою програмою, </a:t>
            </a:r>
            <a:r>
              <a:rPr lang="en-US" sz="2800" dirty="0"/>
              <a:t>F</a:t>
            </a:r>
            <a:r>
              <a:rPr lang="uk-UA" sz="2800" dirty="0"/>
              <a:t>1-	довідка</a:t>
            </a:r>
            <a:r>
              <a:rPr lang="en-US" sz="2800" dirty="0"/>
              <a:t>)</a:t>
            </a:r>
            <a:endParaRPr lang="ru-RU" sz="2800" dirty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79" y="5344055"/>
            <a:ext cx="4352925" cy="1065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2005962"/>
            <a:ext cx="4460875" cy="107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552578"/>
            <a:ext cx="4514850" cy="36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08341"/>
            <a:ext cx="1914525" cy="266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2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38" y="239787"/>
            <a:ext cx="8229600" cy="7920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uk-UA" sz="3200" dirty="0"/>
            </a:br>
            <a:r>
              <a:rPr lang="uk-UA" sz="3200" dirty="0"/>
              <a:t>Службові клавіші: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01726" y="414111"/>
            <a:ext cx="8491537" cy="5949950"/>
          </a:xfrm>
        </p:spPr>
        <p:txBody>
          <a:bodyPr>
            <a:no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Enter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ru-RU" sz="2000" b="1" dirty="0"/>
              <a:t>-</a:t>
            </a:r>
            <a:r>
              <a:rPr lang="uk-UA" sz="2000" dirty="0"/>
              <a:t> введення команди;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Shift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ru-RU" sz="2000" b="1" dirty="0"/>
              <a:t>- </a:t>
            </a:r>
            <a:r>
              <a:rPr lang="uk-UA" sz="2000" dirty="0"/>
              <a:t>введення великих літер і символів верхнього регістру;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Caps Lock</a:t>
            </a:r>
            <a:r>
              <a:rPr lang="uk-UA" sz="2000" b="1" dirty="0">
                <a:solidFill>
                  <a:srgbClr val="7030A0"/>
                </a:solidFill>
              </a:rPr>
              <a:t>&gt; </a:t>
            </a:r>
            <a:r>
              <a:rPr lang="uk-UA" sz="2000" b="1" dirty="0"/>
              <a:t>- </a:t>
            </a:r>
            <a:r>
              <a:rPr lang="uk-UA" sz="2000" dirty="0"/>
              <a:t>фіксація/відміна  режиму великих літер;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Esc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ru-RU" sz="2000" b="1" dirty="0"/>
              <a:t>- </a:t>
            </a:r>
            <a:r>
              <a:rPr lang="ru-RU" sz="2000" dirty="0" err="1"/>
              <a:t>вихід</a:t>
            </a:r>
            <a:r>
              <a:rPr lang="ru-RU" sz="2000" b="1" dirty="0"/>
              <a:t>, </a:t>
            </a:r>
            <a:r>
              <a:rPr lang="uk-UA" sz="2000" dirty="0"/>
              <a:t>переривання роботи програми;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Backspace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ru-RU" sz="2000" b="1" dirty="0"/>
              <a:t>- </a:t>
            </a:r>
            <a:r>
              <a:rPr lang="uk-UA" sz="2000" dirty="0"/>
              <a:t>вилучення символів ліворуч 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Pause</a:t>
            </a:r>
            <a:r>
              <a:rPr lang="uk-UA" sz="2000" b="1" dirty="0">
                <a:solidFill>
                  <a:srgbClr val="7030A0"/>
                </a:solidFill>
              </a:rPr>
              <a:t>&gt; </a:t>
            </a:r>
            <a:r>
              <a:rPr lang="uk-UA" sz="2000" b="1" dirty="0"/>
              <a:t>- </a:t>
            </a:r>
            <a:r>
              <a:rPr lang="uk-UA" sz="2000" dirty="0"/>
              <a:t>зупинення виконання програми;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Print Screen</a:t>
            </a:r>
            <a:r>
              <a:rPr lang="uk-UA" sz="2000" b="1" dirty="0">
                <a:solidFill>
                  <a:srgbClr val="7030A0"/>
                </a:solidFill>
              </a:rPr>
              <a:t>&gt; </a:t>
            </a:r>
            <a:r>
              <a:rPr lang="uk-UA" sz="2000" b="1" dirty="0"/>
              <a:t>- </a:t>
            </a:r>
            <a:r>
              <a:rPr lang="uk-UA" sz="2000" dirty="0"/>
              <a:t>копіювання екрану в буфер обміну;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Scroll Lock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ru-RU" sz="2000" b="1" dirty="0"/>
              <a:t>- </a:t>
            </a:r>
            <a:r>
              <a:rPr lang="uk-UA" sz="2000" dirty="0"/>
              <a:t>включає/виключає режим прокрутки екрана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uk-UA" sz="2000" b="1" dirty="0">
                <a:solidFill>
                  <a:srgbClr val="7030A0"/>
                </a:solidFill>
              </a:rPr>
              <a:t>Та</a:t>
            </a:r>
            <a:r>
              <a:rPr lang="en-US" sz="2000" b="1" dirty="0">
                <a:solidFill>
                  <a:srgbClr val="7030A0"/>
                </a:solidFill>
              </a:rPr>
              <a:t>b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en-US" sz="2000" b="1" dirty="0"/>
              <a:t>-</a:t>
            </a:r>
            <a:r>
              <a:rPr lang="uk-UA" sz="2000" b="1" dirty="0"/>
              <a:t> </a:t>
            </a:r>
            <a:r>
              <a:rPr lang="uk-UA" sz="2000" dirty="0"/>
              <a:t>клавіша табуляції (переміщує курсор вправо);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&lt;</a:t>
            </a:r>
            <a:r>
              <a:rPr lang="en-US" sz="2000" b="1" dirty="0">
                <a:solidFill>
                  <a:srgbClr val="7030A0"/>
                </a:solidFill>
              </a:rPr>
              <a:t>Ctrl</a:t>
            </a:r>
            <a:r>
              <a:rPr lang="ru-RU" sz="2000" b="1" dirty="0">
                <a:solidFill>
                  <a:srgbClr val="7030A0"/>
                </a:solidFill>
              </a:rPr>
              <a:t>&gt;,&lt;</a:t>
            </a:r>
            <a:r>
              <a:rPr lang="en-US" sz="2000" b="1" dirty="0">
                <a:solidFill>
                  <a:srgbClr val="7030A0"/>
                </a:solidFill>
              </a:rPr>
              <a:t>Alt</a:t>
            </a:r>
            <a:r>
              <a:rPr lang="ru-RU" sz="2000" b="1" dirty="0">
                <a:solidFill>
                  <a:srgbClr val="7030A0"/>
                </a:solidFill>
              </a:rPr>
              <a:t>&gt; </a:t>
            </a:r>
            <a:r>
              <a:rPr lang="ru-RU" sz="2000" b="1" dirty="0"/>
              <a:t>-</a:t>
            </a:r>
            <a:r>
              <a:rPr lang="ru-RU" sz="2000" dirty="0"/>
              <a:t> </a:t>
            </a:r>
            <a:r>
              <a:rPr lang="uk-UA" sz="2000" dirty="0"/>
              <a:t>використовується   в комбінації з іншими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000" dirty="0"/>
              <a:t>клавішами, наприклад</a:t>
            </a:r>
            <a:endParaRPr lang="en-US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>
                <a:solidFill>
                  <a:srgbClr val="7030A0"/>
                </a:solidFill>
              </a:rPr>
              <a:t>[</a:t>
            </a:r>
            <a:r>
              <a:rPr lang="uk-UA" sz="2000" b="1" dirty="0" err="1">
                <a:solidFill>
                  <a:srgbClr val="7030A0"/>
                </a:solidFill>
              </a:rPr>
              <a:t>Сtrl+Аlt+Del</a:t>
            </a:r>
            <a:r>
              <a:rPr lang="uk-UA" sz="2000" b="1" dirty="0">
                <a:solidFill>
                  <a:srgbClr val="7030A0"/>
                </a:solidFill>
              </a:rPr>
              <a:t>]</a:t>
            </a:r>
            <a:r>
              <a:rPr lang="uk-UA" sz="2000" dirty="0"/>
              <a:t> - перезавантаження операційної системи;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>
                <a:solidFill>
                  <a:srgbClr val="7030A0"/>
                </a:solidFill>
              </a:rPr>
              <a:t>[</a:t>
            </a:r>
            <a:r>
              <a:rPr lang="uk-UA" sz="2000" b="1" dirty="0" err="1">
                <a:solidFill>
                  <a:srgbClr val="7030A0"/>
                </a:solidFill>
              </a:rPr>
              <a:t>Сtrl+С</a:t>
            </a:r>
            <a:r>
              <a:rPr lang="uk-UA" sz="2000" b="1" dirty="0">
                <a:solidFill>
                  <a:srgbClr val="7030A0"/>
                </a:solidFill>
              </a:rPr>
              <a:t>] </a:t>
            </a:r>
            <a:r>
              <a:rPr lang="uk-UA" sz="2000" dirty="0"/>
              <a:t>або </a:t>
            </a:r>
            <a:r>
              <a:rPr lang="uk-UA" sz="2000" b="1" dirty="0">
                <a:solidFill>
                  <a:srgbClr val="7030A0"/>
                </a:solidFill>
              </a:rPr>
              <a:t>[</a:t>
            </a:r>
            <a:r>
              <a:rPr lang="uk-UA" sz="2000" b="1" dirty="0" err="1">
                <a:solidFill>
                  <a:srgbClr val="7030A0"/>
                </a:solidFill>
              </a:rPr>
              <a:t>Сtrl+Раusе</a:t>
            </a:r>
            <a:r>
              <a:rPr lang="uk-UA" sz="2000" b="1" dirty="0">
                <a:solidFill>
                  <a:srgbClr val="7030A0"/>
                </a:solidFill>
              </a:rPr>
              <a:t>]</a:t>
            </a:r>
            <a:r>
              <a:rPr lang="uk-UA" sz="2000" dirty="0"/>
              <a:t> - завершення поточної програми.</a:t>
            </a:r>
            <a:endParaRPr lang="ru-RU" sz="20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dirty="0"/>
              <a:t> </a:t>
            </a:r>
            <a:endParaRPr lang="ru-RU" sz="20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2000" dirty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6" y="1031875"/>
            <a:ext cx="914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938867"/>
            <a:ext cx="4381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4217458"/>
            <a:ext cx="6286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463675"/>
            <a:ext cx="6858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2442634"/>
            <a:ext cx="8382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557477"/>
            <a:ext cx="9239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2442634"/>
            <a:ext cx="15255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0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713" cy="587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592667" y="98159"/>
            <a:ext cx="8064500" cy="72739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800" dirty="0"/>
              <a:t>Рис.1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800" dirty="0"/>
              <a:t>Рис.2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uk-UA" sz="2800" dirty="0"/>
          </a:p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800" dirty="0"/>
              <a:t>За допомогою цих виділених  клавіш викликається Головне меню </a:t>
            </a:r>
            <a:r>
              <a:rPr lang="ru-RU" sz="2800" dirty="0" err="1"/>
              <a:t>Windows</a:t>
            </a:r>
            <a:r>
              <a:rPr lang="ru-RU" sz="2800" dirty="0"/>
              <a:t> – меню кнопки </a:t>
            </a:r>
            <a:r>
              <a:rPr lang="ru-RU" sz="2800" b="1" i="1" dirty="0">
                <a:solidFill>
                  <a:srgbClr val="7030A0"/>
                </a:solidFill>
              </a:rPr>
              <a:t>Пуск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/>
              <a:t>(Рис.1) </a:t>
            </a:r>
            <a:r>
              <a:rPr lang="uk-UA" sz="2800" dirty="0"/>
              <a:t> і </a:t>
            </a:r>
            <a:r>
              <a:rPr lang="uk-UA" sz="2800" b="1" i="1" dirty="0">
                <a:solidFill>
                  <a:srgbClr val="7030A0"/>
                </a:solidFill>
              </a:rPr>
              <a:t>контекстне меню </a:t>
            </a:r>
            <a:r>
              <a:rPr lang="uk-UA" sz="2800" dirty="0"/>
              <a:t>програми (Рис.2)             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2800" dirty="0"/>
          </a:p>
        </p:txBody>
      </p:sp>
      <p:pic>
        <p:nvPicPr>
          <p:cNvPr id="10243" name="Рисунок 4" descr="http://www.pc-shporgalka.com/images/articles/klava19_co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592916"/>
            <a:ext cx="56356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6" descr="http://www.pc-shporgalka.com/images/articles/klava20_wi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16" y="158221"/>
            <a:ext cx="56356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3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16" y="347792"/>
            <a:ext cx="7200900" cy="114238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Клавіші управління курсором</a:t>
            </a:r>
            <a:br>
              <a:rPr lang="uk-UA" sz="3200" dirty="0"/>
            </a:br>
            <a:r>
              <a:rPr lang="uk-UA" sz="3200" dirty="0"/>
              <a:t>і клавіші редагування: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1267" name="Місце для вмісту 2"/>
          <p:cNvSpPr>
            <a:spLocks noGrp="1"/>
          </p:cNvSpPr>
          <p:nvPr>
            <p:ph idx="1"/>
          </p:nvPr>
        </p:nvSpPr>
        <p:spPr>
          <a:xfrm>
            <a:off x="323850" y="1125538"/>
            <a:ext cx="8569325" cy="5183187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>
                <a:solidFill>
                  <a:srgbClr val="7030A0"/>
                </a:solidFill>
              </a:rPr>
              <a:t>←  →  ↑   ↓  </a:t>
            </a:r>
            <a:r>
              <a:rPr lang="ru-RU" sz="2800" b="1" dirty="0"/>
              <a:t>- </a:t>
            </a:r>
            <a:r>
              <a:rPr lang="uk-UA" sz="2800" dirty="0"/>
              <a:t>курсор на один символ вліво, вправо, на один рядок вгору, вниз ;</a:t>
            </a:r>
          </a:p>
          <a:p>
            <a:pPr eaLnBrk="1" hangingPunct="1"/>
            <a:r>
              <a:rPr lang="ru-RU" sz="2800" b="1" dirty="0">
                <a:solidFill>
                  <a:srgbClr val="7030A0"/>
                </a:solidFill>
              </a:rPr>
              <a:t>&lt;</a:t>
            </a:r>
            <a:r>
              <a:rPr lang="en-US" sz="2800" b="1" dirty="0">
                <a:solidFill>
                  <a:srgbClr val="7030A0"/>
                </a:solidFill>
              </a:rPr>
              <a:t>Delete</a:t>
            </a:r>
            <a:r>
              <a:rPr lang="ru-RU" sz="2800" b="1" dirty="0">
                <a:solidFill>
                  <a:srgbClr val="7030A0"/>
                </a:solidFill>
              </a:rPr>
              <a:t>&gt; </a:t>
            </a:r>
            <a:r>
              <a:rPr lang="ru-RU" sz="2800" b="1" dirty="0"/>
              <a:t>-</a:t>
            </a:r>
            <a:r>
              <a:rPr lang="ru-RU" sz="2800" dirty="0"/>
              <a:t> </a:t>
            </a:r>
            <a:r>
              <a:rPr lang="uk-UA" sz="2800" dirty="0"/>
              <a:t>вилучення символів праворуч від курсору;</a:t>
            </a:r>
            <a:endParaRPr lang="ru-RU" sz="2800" dirty="0"/>
          </a:p>
          <a:p>
            <a:pPr eaLnBrk="1" hangingPunct="1"/>
            <a:r>
              <a:rPr lang="uk-UA" sz="2800" b="1" dirty="0">
                <a:solidFill>
                  <a:srgbClr val="7030A0"/>
                </a:solidFill>
              </a:rPr>
              <a:t>&lt;</a:t>
            </a:r>
            <a:r>
              <a:rPr lang="en-US" sz="2800" b="1" dirty="0">
                <a:solidFill>
                  <a:srgbClr val="7030A0"/>
                </a:solidFill>
              </a:rPr>
              <a:t>Insert</a:t>
            </a:r>
            <a:r>
              <a:rPr lang="uk-UA" sz="2800" b="1" dirty="0">
                <a:solidFill>
                  <a:srgbClr val="7030A0"/>
                </a:solidFill>
              </a:rPr>
              <a:t>&gt; </a:t>
            </a:r>
            <a:r>
              <a:rPr lang="uk-UA" sz="2800" b="1" dirty="0"/>
              <a:t>- </a:t>
            </a:r>
            <a:r>
              <a:rPr lang="uk-UA" sz="2800" dirty="0"/>
              <a:t>перемикання режиму вставлення/заміни;</a:t>
            </a:r>
            <a:endParaRPr lang="ru-RU" sz="2800" dirty="0"/>
          </a:p>
          <a:p>
            <a:pPr eaLnBrk="1" hangingPunct="1"/>
            <a:r>
              <a:rPr lang="ru-RU" sz="2800" b="1" dirty="0">
                <a:solidFill>
                  <a:srgbClr val="7030A0"/>
                </a:solidFill>
              </a:rPr>
              <a:t>&lt;</a:t>
            </a:r>
            <a:r>
              <a:rPr lang="en-US" sz="2800" b="1" dirty="0">
                <a:solidFill>
                  <a:srgbClr val="7030A0"/>
                </a:solidFill>
              </a:rPr>
              <a:t>Home</a:t>
            </a:r>
            <a:r>
              <a:rPr lang="ru-RU" sz="2800" b="1" dirty="0">
                <a:solidFill>
                  <a:srgbClr val="7030A0"/>
                </a:solidFill>
              </a:rPr>
              <a:t>&gt; </a:t>
            </a:r>
            <a:r>
              <a:rPr lang="ru-RU" sz="2800" b="1" dirty="0"/>
              <a:t>- </a:t>
            </a:r>
            <a:r>
              <a:rPr lang="uk-UA" sz="2800" dirty="0"/>
              <a:t>курсор до початку рядка;</a:t>
            </a:r>
            <a:endParaRPr lang="ru-RU" sz="2800" b="1" dirty="0"/>
          </a:p>
          <a:p>
            <a:pPr eaLnBrk="1" hangingPunct="1"/>
            <a:r>
              <a:rPr lang="ru-RU" sz="2800" b="1" dirty="0">
                <a:solidFill>
                  <a:srgbClr val="7030A0"/>
                </a:solidFill>
              </a:rPr>
              <a:t>&lt;</a:t>
            </a:r>
            <a:r>
              <a:rPr lang="en-US" sz="2800" b="1" dirty="0">
                <a:solidFill>
                  <a:srgbClr val="7030A0"/>
                </a:solidFill>
              </a:rPr>
              <a:t>End</a:t>
            </a:r>
            <a:r>
              <a:rPr lang="ru-RU" sz="2800" b="1" dirty="0">
                <a:solidFill>
                  <a:srgbClr val="7030A0"/>
                </a:solidFill>
              </a:rPr>
              <a:t>&gt; </a:t>
            </a:r>
            <a:r>
              <a:rPr lang="ru-RU" sz="2800" b="1" dirty="0"/>
              <a:t>- </a:t>
            </a:r>
            <a:r>
              <a:rPr lang="ru-RU" sz="2800" dirty="0"/>
              <a:t>курсор</a:t>
            </a:r>
            <a:r>
              <a:rPr lang="uk-UA" sz="2800" dirty="0"/>
              <a:t> до кінця рядка;</a:t>
            </a:r>
            <a:endParaRPr lang="ru-RU" sz="2800" dirty="0"/>
          </a:p>
          <a:p>
            <a:pPr eaLnBrk="1" hangingPunct="1"/>
            <a:r>
              <a:rPr lang="en-US" sz="2800" b="1" dirty="0">
                <a:solidFill>
                  <a:srgbClr val="7030A0"/>
                </a:solidFill>
              </a:rPr>
              <a:t>&lt;Page Up&gt;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/>
              <a:t>- </a:t>
            </a:r>
            <a:r>
              <a:rPr lang="uk-UA" sz="2800" dirty="0"/>
              <a:t>курсор на одну сторінку вгору;</a:t>
            </a:r>
            <a:endParaRPr lang="uk-UA" sz="2800" b="1" dirty="0"/>
          </a:p>
          <a:p>
            <a:pPr eaLnBrk="1" hangingPunct="1"/>
            <a:r>
              <a:rPr lang="en-US" sz="2800" b="1" dirty="0">
                <a:solidFill>
                  <a:srgbClr val="7030A0"/>
                </a:solidFill>
              </a:rPr>
              <a:t>&lt;Page Down&gt;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/>
              <a:t>- </a:t>
            </a:r>
            <a:r>
              <a:rPr lang="uk-UA" sz="2800" dirty="0"/>
              <a:t> курсор на одну сторінку вниз.</a:t>
            </a:r>
            <a:endParaRPr lang="ru-RU" sz="2800" dirty="0"/>
          </a:p>
          <a:p>
            <a:pPr eaLnBrk="1" hangingPunct="1"/>
            <a:endParaRPr lang="ru-RU" sz="2800" dirty="0"/>
          </a:p>
        </p:txBody>
      </p:sp>
      <p:pic>
        <p:nvPicPr>
          <p:cNvPr id="11268" name="Рисунок 7" descr="Опис : Управляющие клавиш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97200"/>
            <a:ext cx="208756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1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772</Words>
  <Application>Microsoft Office PowerPoint</Application>
  <PresentationFormat>Екран (4:3)</PresentationFormat>
  <Paragraphs>126</Paragraphs>
  <Slides>32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6" baseType="lpstr">
      <vt:lpstr>Arial</vt:lpstr>
      <vt:lpstr>Wingdings</vt:lpstr>
      <vt:lpstr>Wingdings 2</vt:lpstr>
      <vt:lpstr>Diamond Grid 16x9</vt:lpstr>
      <vt:lpstr>Пристрої введення та виведення даних </vt:lpstr>
      <vt:lpstr>  Пристрої введення інформації </vt:lpstr>
      <vt:lpstr>Клавіатура</vt:lpstr>
      <vt:lpstr>Презентація PowerPoint</vt:lpstr>
      <vt:lpstr>Презентація PowerPoint</vt:lpstr>
      <vt:lpstr>Презентація PowerPoint</vt:lpstr>
      <vt:lpstr> Службові клавіші:  </vt:lpstr>
      <vt:lpstr>Презентація PowerPoint</vt:lpstr>
      <vt:lpstr>Клавіші управління курсором і клавіші редагування: </vt:lpstr>
      <vt:lpstr>Мала цифрова клавіатура </vt:lpstr>
      <vt:lpstr>Маніпулятори призначені для керування ПК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Графічний планшет  або Дигітайзер</vt:lpstr>
      <vt:lpstr>Презентація PowerPoint</vt:lpstr>
      <vt:lpstr>Презентація PowerPoint</vt:lpstr>
      <vt:lpstr>Інші пристрої введення інформаціі</vt:lpstr>
      <vt:lpstr> Пристрої виведення інформації </vt:lpstr>
      <vt:lpstr>Монітор (дисплей)</vt:lpstr>
      <vt:lpstr>Монітор (дисплей)</vt:lpstr>
      <vt:lpstr>Принтер</vt:lpstr>
      <vt:lpstr>Презентація PowerPoint</vt:lpstr>
      <vt:lpstr>Презентація PowerPoint</vt:lpstr>
      <vt:lpstr>Презентація PowerPoint</vt:lpstr>
      <vt:lpstr>Презентація PowerPoint</vt:lpstr>
      <vt:lpstr>Інші пристрої виведення інформації</vt:lpstr>
      <vt:lpstr>Презентація PowerPoint</vt:lpstr>
      <vt:lpstr>Пристрої введення - виведення інформації: </vt:lpstr>
      <vt:lpstr>БФП – багатофункціональні пристрої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2014-10-06T15:53:07Z</dcterms:created>
  <dcterms:modified xsi:type="dcterms:W3CDTF">2019-09-17T16:55:01Z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