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9"/>
  </p:notesMasterIdLst>
  <p:handoutMasterIdLst>
    <p:handoutMasterId r:id="rId30"/>
  </p:handoutMasterIdLst>
  <p:sldIdLst>
    <p:sldId id="261" r:id="rId3"/>
    <p:sldId id="289" r:id="rId4"/>
    <p:sldId id="293" r:id="rId5"/>
    <p:sldId id="294" r:id="rId6"/>
    <p:sldId id="295" r:id="rId7"/>
    <p:sldId id="291" r:id="rId8"/>
    <p:sldId id="296" r:id="rId9"/>
    <p:sldId id="298" r:id="rId10"/>
    <p:sldId id="299" r:id="rId11"/>
    <p:sldId id="300" r:id="rId12"/>
    <p:sldId id="301" r:id="rId13"/>
    <p:sldId id="310" r:id="rId14"/>
    <p:sldId id="302" r:id="rId15"/>
    <p:sldId id="303" r:id="rId16"/>
    <p:sldId id="304" r:id="rId17"/>
    <p:sldId id="305" r:id="rId18"/>
    <p:sldId id="306" r:id="rId19"/>
    <p:sldId id="307" r:id="rId20"/>
    <p:sldId id="311" r:id="rId21"/>
    <p:sldId id="315" r:id="rId22"/>
    <p:sldId id="314" r:id="rId23"/>
    <p:sldId id="312" r:id="rId24"/>
    <p:sldId id="313" r:id="rId25"/>
    <p:sldId id="316" r:id="rId26"/>
    <p:sldId id="308" r:id="rId27"/>
    <p:sldId id="309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512" y="114"/>
      </p:cViewPr>
      <p:guideLst>
        <p:guide pos="288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1236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41DB8-B66F-4DC8-A96E-33677E0F90FF}" type="datetimeFigureOut">
              <a:rPr lang="ru-RU" smtClean="0"/>
              <a:pPr/>
              <a:t>16.09.2019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4A0D4-B89B-4ADD-AF9E-38636B40EE4E}" type="slidenum">
              <a:rPr lang="ru-RU" smtClean="0"/>
              <a:pPr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73891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B49C4A-65AC-492D-9701-81B46C3AD0E4}" type="datetimeFigureOut">
              <a:rPr lang="ru-RU" smtClean="0"/>
              <a:pPr/>
              <a:t>16.09.2019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869989-EB00-4EE7-BCB5-25BDC5BB29F8}" type="slidenum">
              <a:rPr lang="ru-RU" smtClean="0"/>
              <a:pPr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3636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 userDrawn="1"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6" name="Прямая соединительная линия 5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Группа 2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1" name="Прямая соединительная линия 4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единительная линия 4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единительная линия 4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Группа 4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2" name="Прямая соединительная линия 5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Прямая соединительная линия 5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Прямая соединительная линия 5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Прямая соединительная линия 5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Прямая соединительная линия 5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" name="Прямая соединительная линия 4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Прямая соединительная линия 4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единительная линия 4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Прямая соединительная линия 4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Прямая соединительная линия 5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Группа 2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5" name="Прямая соединительная линия 2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единительная линия 2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единительная линия 2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единительная линия 2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Группа 2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6" name="Прямая соединительная линия 3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Прямая соединительная линия 3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Прямая соединительная линия 3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Прямая соединительная линия 3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Прямая соединительная линия 3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Прямая соединительная линия 3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Прямая соединительная линия 3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Прямая соединительная линия 3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Прямая соединительная линия 3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Прямая соединительная линия 3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0385" y="1909346"/>
            <a:ext cx="7203233" cy="3383280"/>
          </a:xfrm>
        </p:spPr>
        <p:txBody>
          <a:bodyPr anchor="b">
            <a:normAutofit/>
          </a:bodyPr>
          <a:lstStyle>
            <a:lvl1pPr algn="l">
              <a:lnSpc>
                <a:spcPct val="76000"/>
              </a:lnSpc>
              <a:defRPr sz="6000" cap="none" baseline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0385" y="5432564"/>
            <a:ext cx="7203233" cy="457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500" b="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cxnSp>
        <p:nvCxnSpPr>
          <p:cNvPr id="58" name="Прямая соединительная линия 57"/>
          <p:cNvCxnSpPr/>
          <p:nvPr userDrawn="1"/>
        </p:nvCxnSpPr>
        <p:spPr>
          <a:xfrm>
            <a:off x="971550" y="5294175"/>
            <a:ext cx="72009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29A4-78C8-47AB-BA06-22CB45938951}" type="datetime1">
              <a:rPr lang="ru-RU" smtClean="0"/>
              <a:pPr/>
              <a:t>16.09.2019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pPr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06986" y="489859"/>
            <a:ext cx="1265465" cy="530134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71549" y="489859"/>
            <a:ext cx="5690508" cy="530134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D4ACF-2D82-46F2-A8E9-23963AA34E86}" type="datetime1">
              <a:rPr lang="ru-RU" smtClean="0"/>
              <a:pPr/>
              <a:t>16.09.2019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pPr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4B5B-21A0-4192-BF4C-38187F1A68D8}" type="datetime1">
              <a:rPr lang="ru-RU" smtClean="0"/>
              <a:pPr/>
              <a:t>16.09.2019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pPr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gradFill flip="none" rotWithShape="1">
          <a:gsLst>
            <a:gs pos="0">
              <a:schemeClr val="accent1"/>
            </a:gs>
            <a:gs pos="97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8" name="Прямая соединительная линия 7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Группа 23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Прямая соединительная линия 41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единительная линия 43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единительная линия 44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Прямая соединительная линия 45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Группа 46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Прямая соединительная линия 52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Прямая соединительная линия 53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Прямая соединительная линия 54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Прямая соединительная линия 55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Прямая соединительная линия 56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Прямая соединительная линия 47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единительная линия 48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Прямая соединительная линия 49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Прямая соединительная линия 50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Прямая соединительная линия 51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Группа 24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Прямая соединительная линия 2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единительная линия 2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единительная линия 2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Прямая соединительная линия 29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Группа 3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Прямая соединительная линия 3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Прямая соединительная линия 3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Прямая соединительная линия 3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Прямая соединительная линия 3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Прямая соединительная линия 4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Прямая соединительная линия 3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Прямая соединительная линия 3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Прямая соединительная линия 3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Прямая соединительная линия 3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Прямая соединительная линия 3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0" y="2541573"/>
            <a:ext cx="7200900" cy="2743200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4500" cap="none" baseline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1550" y="5431536"/>
            <a:ext cx="7200900" cy="457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58" name="Прямая соединительная линия 57"/>
          <p:cNvCxnSpPr/>
          <p:nvPr userDrawn="1"/>
        </p:nvCxnSpPr>
        <p:spPr>
          <a:xfrm>
            <a:off x="971550" y="5294175"/>
            <a:ext cx="7200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71550" y="1981201"/>
            <a:ext cx="3429000" cy="3810001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43450" y="1981201"/>
            <a:ext cx="3429000" cy="3810001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5CF7C-B333-48E1-A4A6-83A3C8B73AC0}" type="datetime1">
              <a:rPr lang="ru-RU" smtClean="0"/>
              <a:pPr/>
              <a:t>16.09.2019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pPr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1550" y="1818322"/>
            <a:ext cx="3429000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5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71550" y="2503715"/>
            <a:ext cx="3429000" cy="3287487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43450" y="1818322"/>
            <a:ext cx="3429000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5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43450" y="2503715"/>
            <a:ext cx="3429000" cy="3287487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20762-5CBF-4210-AB54-376B091119F8}" type="datetime1">
              <a:rPr lang="ru-RU" smtClean="0"/>
              <a:pPr/>
              <a:t>16.09.2019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pPr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DB371-BF5F-4058-A212-1A908E4D2674}" type="datetime1">
              <a:rPr lang="ru-RU" smtClean="0"/>
              <a:pPr/>
              <a:t>16.09.2019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pPr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Группа 160"/>
          <p:cNvGrpSpPr/>
          <p:nvPr userDrawn="1"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162" name="Прямая соединительная линия 161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Прямая соединительная линия 162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Прямая соединительная линия 163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Прямая соединительная линия 164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Прямая соединительная линия 165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Прямая соединительная линия 166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Прямая соединительная линия 167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Прямая соединительная линия 168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Прямая соединительная линия 169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Прямая соединительная линия 170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Прямая соединительная линия 171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Прямая соединительная линия 172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Прямая соединительная линия 173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Прямая соединительная линия 174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Прямая соединительная линия 175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Прямая соединительная линия 176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8" name="Группа 177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96" name="Прямая соединительная линия 19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Прямая соединительная линия 19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Прямая соединительная линия 19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Прямая соединительная линия 19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Прямая соединительная линия 199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1" name="Группа 20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207" name="Прямая соединительная линия 20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Прямая соединительная линия 20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Прямая соединительная линия 20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Прямая соединительная линия 20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Прямая соединительная линия 21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2" name="Прямая соединительная линия 20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Прямая соединительная линия 20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Прямая соединительная линия 20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Прямая соединительная линия 20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Прямая соединительная линия 20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9" name="Группа 178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80" name="Прямая соединительная линия 179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Прямая соединительная линия 180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Прямая соединительная линия 181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Прямая соединительная линия 182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Прямая соединительная линия 183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5" name="Группа 184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91" name="Прямая соединительная линия 190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Прямая соединительная линия 191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Прямая соединительная линия 192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Прямая соединительная линия 193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Прямая соединительная линия 194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6" name="Прямая соединительная линия 185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Прямая соединительная линия 186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Прямая соединительная линия 187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Прямая соединительная линия 188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Прямая соединительная линия 189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2" name="Дата 2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083B-90AA-48CF-BAD5-00AA24D7F288}" type="datetime1">
              <a:rPr lang="ru-RU" smtClean="0"/>
              <a:pPr/>
              <a:t>16.09.2019</a:t>
            </a:fld>
            <a:endParaRPr lang="ru-RU" dirty="0"/>
          </a:p>
        </p:txBody>
      </p:sp>
      <p:sp>
        <p:nvSpPr>
          <p:cNvPr id="213" name="Нижний колонтитул 2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14" name="Номер слайда 2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pPr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 userDrawn="1"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10" name="Прямая соединительная линия 9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Группа 25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4" name="Прямая соединительная линия 43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единительная линия 44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Прямая соединительная линия 45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Прямая соединительная линия 46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Прямая соединительная линия 47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Группа 48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5" name="Прямая соединительная линия 54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Прямая соединительная линия 55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Прямая соединительная линия 56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Прямая соединительная линия 57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Прямая соединительная линия 58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Прямая соединительная линия 49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Прямая соединительная линия 50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Прямая соединительная линия 51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Прямая соединительная линия 52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Прямая соединительная линия 53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Группа 26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8" name="Прямая соединительная линия 27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Прямая соединительная линия 29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Прямая соединительная линия 30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Прямая соединительная линия 31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Группа 32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9" name="Прямая соединительная линия 38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Прямая соединительная линия 39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Прямая соединительная линия 40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Прямая соединительная линия 41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Прямая соединительная линия 42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" name="Прямая соединительная линия 33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Прямая соединительная линия 34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Прямая соединительная линия 35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Прямая соединительная линия 36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Прямая соединительная линия 37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Прямоугольник 6"/>
          <p:cNvSpPr/>
          <p:nvPr userDrawn="1"/>
        </p:nvSpPr>
        <p:spPr>
          <a:xfrm>
            <a:off x="0" y="0"/>
            <a:ext cx="54864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4864" y="571500"/>
            <a:ext cx="2743200" cy="2197100"/>
          </a:xfrm>
        </p:spPr>
        <p:txBody>
          <a:bodyPr anchor="b">
            <a:normAutofit/>
          </a:bodyPr>
          <a:lstStyle>
            <a:lvl1pPr>
              <a:defRPr sz="195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7398" y="571500"/>
            <a:ext cx="4663440" cy="57150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934864" y="2995012"/>
            <a:ext cx="2743200" cy="2285950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60" name="Прямая соединительная линия 59"/>
          <p:cNvCxnSpPr/>
          <p:nvPr userDrawn="1"/>
        </p:nvCxnSpPr>
        <p:spPr>
          <a:xfrm>
            <a:off x="5942318" y="2895600"/>
            <a:ext cx="274448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AF629-ECA2-4CF3-B790-9D9BDED98269}" type="datetime1">
              <a:rPr lang="ru-RU" smtClean="0"/>
              <a:pPr/>
              <a:t>16.09.2019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pPr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9" name="Прямая соединительная линия 8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Группа 24"/>
            <p:cNvGrpSpPr/>
            <p:nvPr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3" name="Прямая соединительная линия 42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единительная линия 43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единительная линия 44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Прямая соединительная линия 45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Прямая соединительная линия 46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Группа 47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4" name="Прямая соединительная линия 53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Прямая соединительная линия 54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Прямая соединительная линия 55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Прямая соединительная линия 56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Прямая соединительная линия 57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Прямая соединительная линия 48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Прямая соединительная линия 49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Прямая соединительная линия 50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Прямая соединительная линия 51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Прямая соединительная линия 52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Группа 25"/>
            <p:cNvGrpSpPr/>
            <p:nvPr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7" name="Прямая соединительная линия 26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единительная линия 27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Прямая соединительная линия 29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Прямая соединительная линия 30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Группа 31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8" name="Прямая соединительная линия 37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Прямая соединительная линия 38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Прямая соединительная линия 39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Прямая соединительная линия 40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Прямая соединительная линия 41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Прямая соединительная линия 32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Прямая соединительная линия 33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Прямая соединительная линия 34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Прямая соединительная линия 35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Прямая соединительная линия 36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Прямоугольник 59"/>
          <p:cNvSpPr/>
          <p:nvPr/>
        </p:nvSpPr>
        <p:spPr>
          <a:xfrm>
            <a:off x="0" y="0"/>
            <a:ext cx="54864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309" y="-159"/>
            <a:ext cx="5486400" cy="6858000"/>
          </a:xfrm>
        </p:spPr>
        <p:txBody>
          <a:bodyPr tIns="457200">
            <a:norm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>
            <a:off x="5942318" y="2895600"/>
            <a:ext cx="274448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170" y="576072"/>
            <a:ext cx="2743200" cy="2194560"/>
          </a:xfrm>
        </p:spPr>
        <p:txBody>
          <a:bodyPr anchor="b">
            <a:normAutofit/>
          </a:bodyPr>
          <a:lstStyle>
            <a:lvl1pPr>
              <a:defRPr sz="195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932170" y="2999232"/>
            <a:ext cx="2743200" cy="2286000"/>
          </a:xfrm>
        </p:spPr>
        <p:txBody>
          <a:bodyPr/>
          <a:lstStyle>
            <a:lvl1pPr marL="0" indent="0">
              <a:spcBef>
                <a:spcPts val="900"/>
              </a:spcBef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2031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Группа 95"/>
          <p:cNvGrpSpPr/>
          <p:nvPr userDrawn="1"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97" name="Прямая соединительная линия 96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Прямая соединительная линия 97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Прямая соединительная линия 9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Прямая соединительная линия 9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Прямая соединительная линия 10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Прямая соединительная линия 10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Прямая соединительная линия 10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Прямая соединительная линия 10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Прямая соединительная линия 10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Прямая соединительная линия 10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Прямая соединительная линия 10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Прямая соединительная линия 10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Прямая соединительная линия 10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Прямая соединительная линия 10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Прямая соединительная линия 11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Прямая соединительная линия 11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Группа 11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31" name="Прямая соединительная линия 13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Прямая соединительная линия 13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Прямая соединительная линия 13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Прямая соединительная линия 13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Прямая соединительная линия 13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" name="Группа 13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42" name="Прямая соединительная линия 14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Прямая соединительная линия 14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Прямая соединительная линия 14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Прямая соединительная линия 14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Прямая соединительная линия 14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7" name="Прямая соединительная линия 13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Прямая соединительная линия 13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Прямая соединительная линия 13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Прямая соединительная линия 13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Прямая соединительная линия 14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Группа 11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15" name="Прямая соединительная линия 11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Прямая соединительная линия 11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Прямая соединительная линия 11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Прямая соединительная линия 11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Прямая соединительная линия 118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Группа 11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26" name="Прямая соединительная линия 12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Прямая соединительная линия 12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Прямая соединительная линия 12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Прямая соединительная линия 12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Прямая соединительная линия 12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1" name="Прямая соединительная линия 12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Прямая соединительная линия 12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Прямая соединительная линия 12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Прямая соединительная линия 12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Прямая соединительная линия 12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0" y="503856"/>
            <a:ext cx="72009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1550" y="1981202"/>
            <a:ext cx="72009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970531" y="6289679"/>
            <a:ext cx="72446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51B2453-8663-4C69-AF73-9FD7B1DEC5D0}" type="datetime1">
              <a:rPr lang="ru-RU" smtClean="0"/>
              <a:pPr/>
              <a:t>16.09.2019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57202" y="6289679"/>
            <a:ext cx="4596023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998984" y="6289679"/>
            <a:ext cx="68916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31375A4-56A4-47D6-9801-1991572033F7}" type="slidenum">
              <a:rPr lang="ru-RU" smtClean="0"/>
              <a:pPr/>
              <a:t>‹№›</a:t>
            </a:fld>
            <a:endParaRPr lang="ru-RU" dirty="0"/>
          </a:p>
        </p:txBody>
      </p:sp>
      <p:cxnSp>
        <p:nvCxnSpPr>
          <p:cNvPr id="148" name="Прямая соединительная линия 147"/>
          <p:cNvCxnSpPr/>
          <p:nvPr userDrawn="1"/>
        </p:nvCxnSpPr>
        <p:spPr>
          <a:xfrm>
            <a:off x="457200" y="6172200"/>
            <a:ext cx="82296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9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Clr>
          <a:schemeClr val="accent1"/>
        </a:buClr>
        <a:buSzPct val="100000"/>
        <a:buFont typeface="Arial" pitchFamily="34" charset="0"/>
        <a:buChar char="▪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900"/>
        </a:spcBef>
        <a:buClr>
          <a:schemeClr val="accent1"/>
        </a:buClr>
        <a:buSzPct val="100000"/>
        <a:buFont typeface="Arial" pitchFamily="34" charset="0"/>
        <a:buChar char="▪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indent="-134541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857250" indent="-134541" algn="l" defTabSz="685800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028700" indent="-137160" algn="l" defTabSz="685800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200150" indent="-134541" algn="l" defTabSz="685800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685800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indent="-134541" algn="l" defTabSz="685800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7068" y="1274346"/>
            <a:ext cx="8906932" cy="338328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uk-UA" dirty="0">
                <a:solidFill>
                  <a:srgbClr val="2D2E2D"/>
                </a:solidFill>
              </a:rPr>
              <a:t>Комп’ютерні комунікації та комп’ютерні мережі</a:t>
            </a:r>
            <a:endParaRPr lang="uk-UA" dirty="0">
              <a:solidFill>
                <a:srgbClr val="2D2E2D"/>
              </a:solidFill>
              <a:latin typeface="Arial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0384" y="5507408"/>
            <a:ext cx="7203233" cy="891277"/>
          </a:xfrm>
        </p:spPr>
        <p:txBody>
          <a:bodyPr>
            <a:noAutofit/>
          </a:bodyPr>
          <a:lstStyle/>
          <a:p>
            <a:r>
              <a:rPr lang="uk-UA" sz="3300" dirty="0">
                <a:solidFill>
                  <a:srgbClr val="D15A3E"/>
                </a:solidFill>
              </a:rPr>
              <a:t>9 клас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7E9FFE-FA26-4B35-8361-DB52105713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8" y="172528"/>
            <a:ext cx="2613804" cy="19603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E0A570-7B20-46F6-B541-AA51271EB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049" y="424564"/>
            <a:ext cx="3623733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0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 txBox="1">
            <a:spLocks/>
          </p:cNvSpPr>
          <p:nvPr/>
        </p:nvSpPr>
        <p:spPr>
          <a:xfrm>
            <a:off x="296084" y="1176237"/>
            <a:ext cx="6620935" cy="3040163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indent="-134541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3716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72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001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430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15A3E"/>
              </a:buClr>
              <a:buFont typeface="Arial"/>
              <a:buChar char="▪"/>
            </a:pPr>
            <a:r>
              <a:rPr lang="ru-RU" sz="2400" b="1" dirty="0"/>
              <a:t>плоский </a:t>
            </a:r>
            <a:r>
              <a:rPr lang="ru-RU" sz="2400" b="1" dirty="0" err="1"/>
              <a:t>двожильний</a:t>
            </a:r>
            <a:r>
              <a:rPr lang="ru-RU" sz="2400" b="1" dirty="0"/>
              <a:t> кабель</a:t>
            </a:r>
          </a:p>
          <a:p>
            <a:pPr>
              <a:buClr>
                <a:srgbClr val="D15A3E"/>
              </a:buClr>
              <a:buFont typeface="Arial"/>
              <a:buChar char="▪"/>
            </a:pPr>
            <a:r>
              <a:rPr lang="ru-RU" sz="2400" b="1" dirty="0" err="1"/>
              <a:t>коаксіальний</a:t>
            </a:r>
            <a:r>
              <a:rPr lang="ru-RU" sz="2400" b="1" dirty="0"/>
              <a:t> кабель</a:t>
            </a:r>
          </a:p>
          <a:p>
            <a:pPr>
              <a:buClr>
                <a:srgbClr val="D15A3E"/>
              </a:buClr>
              <a:buFont typeface="Arial"/>
              <a:buChar char="▪"/>
            </a:pPr>
            <a:r>
              <a:rPr lang="ru-RU" sz="2400" b="1" dirty="0" err="1"/>
              <a:t>восьмижильний</a:t>
            </a:r>
            <a:r>
              <a:rPr lang="ru-RU" sz="2400" b="1" dirty="0"/>
              <a:t> кабель</a:t>
            </a:r>
          </a:p>
          <a:p>
            <a:pPr>
              <a:buClr>
                <a:srgbClr val="D15A3E"/>
              </a:buClr>
              <a:buFont typeface="Arial"/>
              <a:buChar char="▪"/>
            </a:pPr>
            <a:r>
              <a:rPr lang="ru-RU" sz="2400" b="1" dirty="0"/>
              <a:t>оптико-</a:t>
            </a:r>
            <a:r>
              <a:rPr lang="ru-RU" sz="2400" b="1" dirty="0" err="1"/>
              <a:t>волоконнi</a:t>
            </a:r>
            <a:r>
              <a:rPr lang="ru-RU" sz="2400" b="1" dirty="0"/>
              <a:t> </a:t>
            </a:r>
            <a:r>
              <a:rPr lang="ru-RU" sz="2400" b="1" dirty="0" err="1"/>
              <a:t>кабелі</a:t>
            </a:r>
            <a:endParaRPr lang="ru-RU" sz="2400" b="1" dirty="0"/>
          </a:p>
          <a:p>
            <a:pPr>
              <a:buClr>
                <a:srgbClr val="D15A3E"/>
              </a:buClr>
              <a:buFont typeface="Arial"/>
              <a:buChar char="▪"/>
            </a:pPr>
            <a:r>
              <a:rPr lang="uk-UA" sz="2400" b="1" dirty="0"/>
              <a:t>безротове з</a:t>
            </a:r>
            <a:r>
              <a:rPr lang="en-US" sz="2400" b="1" dirty="0"/>
              <a:t>’</a:t>
            </a:r>
            <a:r>
              <a:rPr lang="uk-UA" sz="2400" b="1" dirty="0"/>
              <a:t>єднання</a:t>
            </a:r>
            <a:endParaRPr lang="ru-RU" sz="2400" b="1" dirty="0"/>
          </a:p>
          <a:p>
            <a:pPr>
              <a:buClr>
                <a:srgbClr val="D15A3E"/>
              </a:buClr>
              <a:buFont typeface="Arial"/>
              <a:buChar char="▪"/>
            </a:pPr>
            <a:r>
              <a:rPr lang="ru-RU" sz="2400" b="1" dirty="0"/>
              <a:t>теле- та </a:t>
            </a:r>
            <a:r>
              <a:rPr lang="ru-RU" sz="2400" b="1" dirty="0" err="1"/>
              <a:t>радiоефiр</a:t>
            </a:r>
            <a:endParaRPr lang="ru-RU" sz="2400" b="1" dirty="0"/>
          </a:p>
          <a:p>
            <a:pPr>
              <a:buClr>
                <a:srgbClr val="D15A3E"/>
              </a:buClr>
              <a:buFont typeface="Arial"/>
              <a:buChar char="▪"/>
            </a:pPr>
            <a:r>
              <a:rPr lang="ru-RU" sz="2400" b="1" dirty="0"/>
              <a:t>супутниковий </a:t>
            </a:r>
            <a:r>
              <a:rPr lang="ru-RU" sz="2400" b="1" dirty="0" err="1"/>
              <a:t>зв’язок</a:t>
            </a:r>
            <a:endParaRPr lang="uk-UA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04696" y="160168"/>
            <a:ext cx="71289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 </a:t>
            </a:r>
            <a:r>
              <a:rPr lang="ru-RU" sz="2800" b="1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якості</a:t>
            </a:r>
            <a:r>
              <a:rPr lang="ru-RU" sz="28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b="1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фізичного</a:t>
            </a:r>
            <a:r>
              <a:rPr lang="ru-RU" sz="28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b="1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середовища</a:t>
            </a:r>
            <a:r>
              <a:rPr lang="ru-RU" sz="28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в каналах </a:t>
            </a:r>
            <a:r>
              <a:rPr lang="ru-RU" sz="2800" b="1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зв’язку</a:t>
            </a:r>
            <a:r>
              <a:rPr lang="ru-RU" sz="28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b="1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використовують</a:t>
            </a:r>
            <a:r>
              <a:rPr lang="ru-RU" sz="28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</a:t>
            </a:r>
            <a:endParaRPr lang="uk-UA" sz="2800" i="1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AE428F1-27C4-4DFA-B1F8-25B6C2BEF2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295" b="38064"/>
          <a:stretch/>
        </p:blipFill>
        <p:spPr>
          <a:xfrm>
            <a:off x="6580909" y="1076009"/>
            <a:ext cx="2307672" cy="63786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CBD5AE7-117B-4E4D-9A22-C76E26755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623" y="1649286"/>
            <a:ext cx="1661832" cy="13959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A3A0485-1D73-47F2-A00A-F28422CAB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3095" y="3542234"/>
            <a:ext cx="3067735" cy="113506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C4B1D13-A4F6-406D-8E25-5AADCB3293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211" y="4710545"/>
            <a:ext cx="2306508" cy="1729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2" descr="http://ekchr.sfedor.ru/images/stories/sputnik.gif">
            <a:extLst>
              <a:ext uri="{FF2B5EF4-FFF2-40B4-BE49-F238E27FC236}">
                <a16:creationId xmlns:a16="http://schemas.microsoft.com/office/drawing/2014/main" id="{1EFA4324-D0F2-4390-B02E-87F44F555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551" y="3962400"/>
            <a:ext cx="3576117" cy="27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i-help.us/wp-content/uploads/2011/01/wi-fi.jpg">
            <a:extLst>
              <a:ext uri="{FF2B5EF4-FFF2-40B4-BE49-F238E27FC236}">
                <a16:creationId xmlns:a16="http://schemas.microsoft.com/office/drawing/2014/main" id="{1D64907C-5632-46D6-AC65-140F5E57E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95890" y="1884218"/>
            <a:ext cx="2568001" cy="17205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336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204696" y="160168"/>
            <a:ext cx="71289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Орган</a:t>
            </a:r>
            <a:r>
              <a:rPr lang="en-US" sz="2800" b="1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</a:t>
            </a:r>
            <a:r>
              <a:rPr lang="ru-RU" sz="2800" b="1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зац</a:t>
            </a:r>
            <a:r>
              <a:rPr lang="en-US" sz="2800" b="1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</a:t>
            </a:r>
            <a:r>
              <a:rPr lang="ru-RU" sz="28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я </a:t>
            </a:r>
            <a:r>
              <a:rPr lang="ru-RU" sz="2800" b="1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локальної</a:t>
            </a:r>
            <a:r>
              <a:rPr lang="ru-RU" sz="28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мереж</a:t>
            </a:r>
            <a:r>
              <a:rPr lang="en-US" sz="2800" b="1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</a:t>
            </a:r>
            <a:endParaRPr lang="uk-UA" sz="2800" i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11EBE7-E6C7-45A3-864C-AA6721AA30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366" y="0"/>
            <a:ext cx="1587261" cy="11904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82D64B-02BA-48E7-8572-45CA046EA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361" y="1436399"/>
            <a:ext cx="6169771" cy="435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8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204696" y="160168"/>
            <a:ext cx="71289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Бездротове з</a:t>
            </a:r>
            <a:r>
              <a:rPr lang="en-US" sz="28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’</a:t>
            </a:r>
            <a:r>
              <a:rPr lang="uk-UA" sz="28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єднання</a:t>
            </a:r>
            <a:endParaRPr lang="uk-UA" sz="2800" i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25BF22-2494-47A9-A223-8F76A4CBAC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004" y="88165"/>
            <a:ext cx="1587261" cy="1190446"/>
          </a:xfrm>
          <a:prstGeom prst="rect">
            <a:avLst/>
          </a:prstGeom>
        </p:spPr>
      </p:pic>
      <p:pic>
        <p:nvPicPr>
          <p:cNvPr id="5" name="Picture 2" descr="http://ua.gecid.com/data/netlan/201507291000-39486/img/12_tp-link_tl-mr3040_3g_4g.jpg">
            <a:extLst>
              <a:ext uri="{FF2B5EF4-FFF2-40B4-BE49-F238E27FC236}">
                <a16:creationId xmlns:a16="http://schemas.microsoft.com/office/drawing/2014/main" id="{29CAD4E9-A065-4131-934F-93C81064F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957" y="1315749"/>
            <a:ext cx="8364972" cy="50081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988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204696" y="160168"/>
            <a:ext cx="71289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Хаб (</a:t>
            </a:r>
            <a:r>
              <a:rPr lang="en-US" sz="36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Hub)</a:t>
            </a:r>
            <a:endParaRPr lang="uk-UA" sz="3600" i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C5FCA2-7912-459A-B288-1638B65C14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133" y="92071"/>
            <a:ext cx="1587261" cy="11904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9B7533-1116-4036-B4FD-59A427759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629" y="1926166"/>
            <a:ext cx="5729504" cy="37888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525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204696" y="160168"/>
            <a:ext cx="71289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Світч (</a:t>
            </a:r>
            <a:r>
              <a:rPr lang="en-US" sz="36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Switch)</a:t>
            </a:r>
            <a:endParaRPr lang="uk-UA" sz="3600" i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0E410C-EE57-44FF-9D91-42B27945E1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999" y="0"/>
            <a:ext cx="1587261" cy="11904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9697CD-0888-48E4-BCB0-8B5C68CD6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763" y="1303866"/>
            <a:ext cx="6908800" cy="5181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989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204696" y="160168"/>
            <a:ext cx="71289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Wi-Fi-</a:t>
            </a:r>
            <a:r>
              <a:rPr lang="ru-RU" sz="36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роутер</a:t>
            </a:r>
            <a:endParaRPr lang="uk-UA" sz="3600" i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ACC774-E40F-4DA7-8CD8-3317754834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999" y="0"/>
            <a:ext cx="1587261" cy="11904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E29B22-FC9B-4F1C-B796-3BEC27D1B54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6292" y="2555570"/>
            <a:ext cx="3346875" cy="360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0468EF4-A241-4C07-BB9F-C0184C05F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2425" y="1312333"/>
            <a:ext cx="4560709" cy="304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6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204696" y="160168"/>
            <a:ext cx="71289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Wi-Fi-</a:t>
            </a:r>
            <a:r>
              <a:rPr lang="ru-RU" sz="36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роутер</a:t>
            </a:r>
          </a:p>
          <a:p>
            <a:r>
              <a:rPr lang="uk-UA" sz="2000" b="1" dirty="0">
                <a:solidFill>
                  <a:srgbClr val="7030A0"/>
                </a:solidFill>
              </a:rPr>
              <a:t>(від англ. </a:t>
            </a:r>
            <a:r>
              <a:rPr lang="uk-UA" sz="2000" b="1" i="1" dirty="0" err="1">
                <a:solidFill>
                  <a:srgbClr val="7030A0"/>
                </a:solidFill>
              </a:rPr>
              <a:t>Wireless</a:t>
            </a:r>
            <a:r>
              <a:rPr lang="uk-UA" sz="2000" b="1" i="1" dirty="0">
                <a:solidFill>
                  <a:srgbClr val="7030A0"/>
                </a:solidFill>
              </a:rPr>
              <a:t> </a:t>
            </a:r>
            <a:r>
              <a:rPr lang="uk-UA" sz="2000" b="1" i="1" dirty="0" err="1">
                <a:solidFill>
                  <a:srgbClr val="7030A0"/>
                </a:solidFill>
              </a:rPr>
              <a:t>Fidelity</a:t>
            </a:r>
            <a:r>
              <a:rPr lang="uk-UA" sz="2000" b="1" i="1" dirty="0">
                <a:solidFill>
                  <a:srgbClr val="7030A0"/>
                </a:solidFill>
              </a:rPr>
              <a:t> – «бездротова вірність»</a:t>
            </a:r>
            <a:r>
              <a:rPr lang="uk-UA" sz="2000" b="1" dirty="0">
                <a:solidFill>
                  <a:srgbClr val="7030A0"/>
                </a:solidFill>
              </a:rPr>
              <a:t>)</a:t>
            </a:r>
            <a:endParaRPr lang="uk-UA" sz="2000" b="1" i="1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6893" y="5177360"/>
            <a:ext cx="272074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точки доступу</a:t>
            </a:r>
          </a:p>
          <a:p>
            <a:r>
              <a:rPr lang="uk-UA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або хот-</a:t>
            </a:r>
            <a:r>
              <a:rPr lang="uk-UA" sz="28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споти</a:t>
            </a:r>
            <a:endParaRPr lang="uk-UA" sz="2800" b="1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8B513B-BFD9-4219-AA5E-1D11F390F1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373"/>
            <a:ext cx="1272143" cy="954107"/>
          </a:xfrm>
          <a:prstGeom prst="rect">
            <a:avLst/>
          </a:prstGeom>
        </p:spPr>
      </p:pic>
      <p:pic>
        <p:nvPicPr>
          <p:cNvPr id="9" name="Picture 2" descr="http://www.springfieldnelibrary.org/resources/wifi-zone-logo-vector.png?timestamp=1389139678530">
            <a:extLst>
              <a:ext uri="{FF2B5EF4-FFF2-40B4-BE49-F238E27FC236}">
                <a16:creationId xmlns:a16="http://schemas.microsoft.com/office/drawing/2014/main" id="{5F9097F8-95BD-43B1-B20F-AFD9C3357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" y="2137166"/>
            <a:ext cx="3293534" cy="329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3C5888A-921B-43F5-9335-3D063664C8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396"/>
          <a:stretch/>
        </p:blipFill>
        <p:spPr>
          <a:xfrm>
            <a:off x="3770427" y="2302796"/>
            <a:ext cx="4762500" cy="32005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028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204696" y="160168"/>
            <a:ext cx="71289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Wi-Fi-</a:t>
            </a:r>
            <a:r>
              <a:rPr lang="ru-RU" sz="36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роутер</a:t>
            </a:r>
          </a:p>
          <a:p>
            <a:r>
              <a:rPr lang="uk-UA" sz="2000" b="1" dirty="0">
                <a:solidFill>
                  <a:srgbClr val="7030A0"/>
                </a:solidFill>
              </a:rPr>
              <a:t>(від англ. </a:t>
            </a:r>
            <a:r>
              <a:rPr lang="uk-UA" sz="2000" b="1" i="1" dirty="0" err="1">
                <a:solidFill>
                  <a:srgbClr val="7030A0"/>
                </a:solidFill>
              </a:rPr>
              <a:t>Wireless</a:t>
            </a:r>
            <a:r>
              <a:rPr lang="uk-UA" sz="2000" b="1" i="1" dirty="0">
                <a:solidFill>
                  <a:srgbClr val="7030A0"/>
                </a:solidFill>
              </a:rPr>
              <a:t> </a:t>
            </a:r>
            <a:r>
              <a:rPr lang="uk-UA" sz="2000" b="1" i="1" dirty="0" err="1">
                <a:solidFill>
                  <a:srgbClr val="7030A0"/>
                </a:solidFill>
              </a:rPr>
              <a:t>Fidelity</a:t>
            </a:r>
            <a:r>
              <a:rPr lang="uk-UA" sz="2000" b="1" i="1" dirty="0">
                <a:solidFill>
                  <a:srgbClr val="7030A0"/>
                </a:solidFill>
              </a:rPr>
              <a:t> – «бездротова вірність»</a:t>
            </a:r>
            <a:r>
              <a:rPr lang="uk-UA" sz="2000" b="1" dirty="0">
                <a:solidFill>
                  <a:srgbClr val="7030A0"/>
                </a:solidFill>
              </a:rPr>
              <a:t>)</a:t>
            </a:r>
            <a:endParaRPr lang="uk-UA" sz="2000" b="1" i="1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6825" y="1374369"/>
            <a:ext cx="852323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Wi-Fi</a:t>
            </a:r>
            <a:r>
              <a:rPr lang="en-US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uk-UA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був створений в </a:t>
            </a:r>
            <a:r>
              <a:rPr lang="uk-UA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1991</a:t>
            </a:r>
            <a:r>
              <a:rPr lang="uk-UA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році</a:t>
            </a:r>
          </a:p>
          <a:p>
            <a:r>
              <a:rPr lang="en-US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NCR Corporation/AT&amp;T </a:t>
            </a:r>
            <a:r>
              <a:rPr lang="uk-UA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 </a:t>
            </a:r>
            <a:r>
              <a:rPr lang="uk-UA" sz="28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Нівегейн</a:t>
            </a:r>
            <a:r>
              <a:rPr lang="uk-UA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uk-UA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Нідерланди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9467BA-EF84-45AE-A2B3-D1A3F5561C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373"/>
            <a:ext cx="1272143" cy="95410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22E1E3F-308F-40CE-AB2D-D567285F21D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99688" y="2472267"/>
            <a:ext cx="5262108" cy="39465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024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204696" y="160168"/>
            <a:ext cx="71289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Wi-Fi-</a:t>
            </a:r>
            <a:r>
              <a:rPr lang="ru-RU" sz="36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роутер</a:t>
            </a:r>
          </a:p>
          <a:p>
            <a:r>
              <a:rPr lang="uk-UA" sz="2000" b="1" dirty="0">
                <a:solidFill>
                  <a:srgbClr val="7030A0"/>
                </a:solidFill>
              </a:rPr>
              <a:t>(від англ. </a:t>
            </a:r>
            <a:r>
              <a:rPr lang="uk-UA" sz="2000" b="1" i="1" dirty="0" err="1">
                <a:solidFill>
                  <a:srgbClr val="7030A0"/>
                </a:solidFill>
              </a:rPr>
              <a:t>Wireless</a:t>
            </a:r>
            <a:r>
              <a:rPr lang="uk-UA" sz="2000" b="1" i="1" dirty="0">
                <a:solidFill>
                  <a:srgbClr val="7030A0"/>
                </a:solidFill>
              </a:rPr>
              <a:t> </a:t>
            </a:r>
            <a:r>
              <a:rPr lang="uk-UA" sz="2000" b="1" i="1" dirty="0" err="1">
                <a:solidFill>
                  <a:srgbClr val="7030A0"/>
                </a:solidFill>
              </a:rPr>
              <a:t>Fidelity</a:t>
            </a:r>
            <a:r>
              <a:rPr lang="uk-UA" sz="2000" b="1" i="1" dirty="0">
                <a:solidFill>
                  <a:srgbClr val="7030A0"/>
                </a:solidFill>
              </a:rPr>
              <a:t> – «бездротова вірність»</a:t>
            </a:r>
            <a:r>
              <a:rPr lang="uk-UA" sz="2000" b="1" dirty="0">
                <a:solidFill>
                  <a:srgbClr val="7030A0"/>
                </a:solidFill>
              </a:rPr>
              <a:t>)</a:t>
            </a:r>
            <a:endParaRPr lang="uk-UA" sz="2000" b="1" i="1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59825" y="1188102"/>
            <a:ext cx="618098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Стандарт </a:t>
            </a:r>
            <a:r>
              <a:rPr lang="ru-RU" sz="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Wi-Fi</a:t>
            </a:r>
            <a:r>
              <a:rPr lang="ru-RU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був</a:t>
            </a:r>
            <a:r>
              <a:rPr lang="ru-RU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затверджений</a:t>
            </a:r>
            <a:endParaRPr lang="ru-RU" sz="2800" b="1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11 </a:t>
            </a:r>
            <a:r>
              <a:rPr lang="ru-RU" sz="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вересня</a:t>
            </a:r>
            <a:r>
              <a:rPr lang="ru-RU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2009 року</a:t>
            </a:r>
            <a:endParaRPr lang="uk-UA" sz="2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05909" y="2915301"/>
            <a:ext cx="718401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Теоретично </a:t>
            </a:r>
            <a:r>
              <a:rPr lang="ru-RU" sz="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Wi-Fi</a:t>
            </a:r>
            <a:r>
              <a:rPr lang="ru-RU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</a:t>
            </a:r>
            <a:r>
              <a:rPr lang="ru-RU" sz="28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здатний</a:t>
            </a:r>
            <a:r>
              <a:rPr lang="ru-RU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забезпечити</a:t>
            </a:r>
            <a:endParaRPr lang="ru-RU" sz="2800" b="1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28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швидкість</a:t>
            </a:r>
            <a:r>
              <a:rPr lang="ru-RU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передачі</a:t>
            </a:r>
            <a:r>
              <a:rPr lang="ru-RU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даних</a:t>
            </a:r>
            <a:r>
              <a:rPr lang="ru-RU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600 </a:t>
            </a:r>
            <a:r>
              <a:rPr lang="ru-RU" sz="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Мбіт</a:t>
            </a:r>
            <a:r>
              <a:rPr lang="ru-RU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/с</a:t>
            </a:r>
            <a:endParaRPr lang="uk-UA" sz="2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2666" y="4513053"/>
            <a:ext cx="7675947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Максимальна </a:t>
            </a:r>
            <a:r>
              <a:rPr lang="ru-RU" sz="28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дальність</a:t>
            </a:r>
            <a:r>
              <a:rPr lang="ru-RU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передачі</a:t>
            </a:r>
            <a:r>
              <a:rPr lang="ru-RU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сигналу</a:t>
            </a:r>
          </a:p>
          <a:p>
            <a:pPr algn="ctr"/>
            <a:r>
              <a:rPr lang="ru-RU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 </a:t>
            </a:r>
            <a:r>
              <a:rPr lang="ru-RU" sz="28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мережі</a:t>
            </a:r>
            <a:r>
              <a:rPr lang="ru-RU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становить </a:t>
            </a:r>
            <a:r>
              <a:rPr lang="ru-RU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100 м</a:t>
            </a:r>
            <a:r>
              <a:rPr lang="ru-RU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ru-RU" sz="28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однак</a:t>
            </a:r>
            <a:r>
              <a:rPr lang="ru-RU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на </a:t>
            </a:r>
            <a:r>
              <a:rPr lang="ru-RU" sz="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відкритій</a:t>
            </a:r>
            <a:r>
              <a:rPr lang="ru-RU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місцевості</a:t>
            </a:r>
            <a:endParaRPr lang="ru-RU" sz="2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вона </a:t>
            </a:r>
            <a:r>
              <a:rPr lang="ru-RU" sz="28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може</a:t>
            </a:r>
            <a:r>
              <a:rPr lang="ru-RU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досягати</a:t>
            </a:r>
            <a:r>
              <a:rPr lang="ru-RU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до </a:t>
            </a:r>
            <a:r>
              <a:rPr lang="ru-RU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300—400 м</a:t>
            </a:r>
            <a:endParaRPr lang="uk-UA" sz="2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33BAEC-232A-466A-AC97-7BB69C9F6D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373"/>
            <a:ext cx="1272143" cy="954107"/>
          </a:xfrm>
          <a:prstGeom prst="rect">
            <a:avLst/>
          </a:prstGeom>
        </p:spPr>
      </p:pic>
      <p:pic>
        <p:nvPicPr>
          <p:cNvPr id="10" name="Picture 2" descr="https://www.apple.com/support/assets/images/products/airport/hero_airport_wifi.png">
            <a:extLst>
              <a:ext uri="{FF2B5EF4-FFF2-40B4-BE49-F238E27FC236}">
                <a16:creationId xmlns:a16="http://schemas.microsoft.com/office/drawing/2014/main" id="{769AC848-757C-41D7-BEC1-43B8CC043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44" y="1660396"/>
            <a:ext cx="1643697" cy="137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k62.blox.ua/resource/cWiFi.jpg">
            <a:extLst>
              <a:ext uri="{FF2B5EF4-FFF2-40B4-BE49-F238E27FC236}">
                <a16:creationId xmlns:a16="http://schemas.microsoft.com/office/drawing/2014/main" id="{E47B3CD6-CAED-4356-9ECD-59E5EFAC0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138" y="5206754"/>
            <a:ext cx="1298983" cy="112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61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204695" y="160168"/>
            <a:ext cx="728814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1G-</a:t>
            </a:r>
            <a:r>
              <a:rPr lang="uk-UA" sz="36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мережа 1980 рік</a:t>
            </a:r>
            <a:endParaRPr lang="ru-RU" sz="3600" b="1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uk-UA" sz="2000" b="1" dirty="0">
                <a:solidFill>
                  <a:srgbClr val="7030A0"/>
                </a:solidFill>
              </a:rPr>
              <a:t>(від англ. 1</a:t>
            </a:r>
            <a:r>
              <a:rPr lang="en-US" sz="2000" b="1" baseline="30000" dirty="0" err="1">
                <a:solidFill>
                  <a:srgbClr val="7030A0"/>
                </a:solidFill>
              </a:rPr>
              <a:t>rd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i="1" dirty="0">
                <a:solidFill>
                  <a:srgbClr val="7030A0"/>
                </a:solidFill>
              </a:rPr>
              <a:t>Generation </a:t>
            </a:r>
            <a:r>
              <a:rPr lang="uk-UA" sz="2000" b="1" i="1" dirty="0">
                <a:solidFill>
                  <a:srgbClr val="7030A0"/>
                </a:solidFill>
              </a:rPr>
              <a:t>– «перше покоління мобільного зв</a:t>
            </a:r>
            <a:r>
              <a:rPr lang="en-US" sz="2000" b="1" i="1" dirty="0">
                <a:solidFill>
                  <a:srgbClr val="7030A0"/>
                </a:solidFill>
              </a:rPr>
              <a:t>’</a:t>
            </a:r>
            <a:r>
              <a:rPr lang="uk-UA" sz="2000" b="1" i="1" dirty="0" err="1">
                <a:solidFill>
                  <a:srgbClr val="7030A0"/>
                </a:solidFill>
              </a:rPr>
              <a:t>язку</a:t>
            </a:r>
            <a:r>
              <a:rPr lang="uk-UA" sz="2000" b="1" i="1" dirty="0">
                <a:solidFill>
                  <a:srgbClr val="7030A0"/>
                </a:solidFill>
              </a:rPr>
              <a:t>»</a:t>
            </a:r>
            <a:r>
              <a:rPr lang="uk-UA" sz="2000" b="1" dirty="0">
                <a:solidFill>
                  <a:srgbClr val="7030A0"/>
                </a:solidFill>
              </a:rPr>
              <a:t>)</a:t>
            </a:r>
            <a:endParaRPr lang="uk-UA" sz="2000" b="1" i="1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0205" y="5960241"/>
            <a:ext cx="34640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Голосовий зв</a:t>
            </a:r>
            <a:r>
              <a:rPr lang="en-US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’</a:t>
            </a:r>
            <a:r>
              <a:rPr lang="uk-UA" sz="28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язок</a:t>
            </a:r>
            <a:endParaRPr lang="uk-UA" sz="2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3779F61-AC32-4AD2-BFA6-4A0B40B65A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373"/>
            <a:ext cx="1272143" cy="954107"/>
          </a:xfrm>
          <a:prstGeom prst="rect">
            <a:avLst/>
          </a:prstGeom>
        </p:spPr>
      </p:pic>
      <p:pic>
        <p:nvPicPr>
          <p:cNvPr id="2050" name="Picture 2" descr="Ð ÐµÐ·ÑÐ»ÑÑÐ°Ñ Ð¿Ð¾ÑÑÐºÑ Ð·Ð¾Ð±ÑÐ°Ð¶ÐµÐ½Ñ Ð·Ð° Ð·Ð°Ð¿Ð¸ÑÐ¾Ð¼ &quot;1G&quot;">
            <a:extLst>
              <a:ext uri="{FF2B5EF4-FFF2-40B4-BE49-F238E27FC236}">
                <a16:creationId xmlns:a16="http://schemas.microsoft.com/office/drawing/2014/main" id="{4BC8E14E-3D75-4FD1-859E-945E02852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863" y="1477963"/>
            <a:ext cx="1574573" cy="414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Ð¾Ð²âÑÐ·Ð°Ð½Ðµ Ð·Ð¾Ð±ÑÐ°Ð¶ÐµÐ½Ð½Ñ">
            <a:extLst>
              <a:ext uri="{FF2B5EF4-FFF2-40B4-BE49-F238E27FC236}">
                <a16:creationId xmlns:a16="http://schemas.microsoft.com/office/drawing/2014/main" id="{AB471A70-B6C7-4D4C-9218-3D41835FE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311" y="1085334"/>
            <a:ext cx="52387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ÐÐ¾Ð²âÑÐ·Ð°Ð½Ðµ Ð·Ð¾Ð±ÑÐ°Ð¶ÐµÐ½Ð½Ñ">
            <a:extLst>
              <a:ext uri="{FF2B5EF4-FFF2-40B4-BE49-F238E27FC236}">
                <a16:creationId xmlns:a16="http://schemas.microsoft.com/office/drawing/2014/main" id="{743BF203-9FC1-4104-A40D-B734AD068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723" y="3698992"/>
            <a:ext cx="2675587" cy="282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61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968326" y="491105"/>
            <a:ext cx="8669867" cy="185648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indent="-134541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3716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72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001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430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D15A3E"/>
              </a:buClr>
              <a:buNone/>
            </a:pPr>
            <a:r>
              <a:rPr lang="uk-UA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 </a:t>
            </a:r>
            <a:r>
              <a:rPr lang="uk-UA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1957</a:t>
            </a:r>
            <a:r>
              <a:rPr lang="uk-UA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році в США було створене </a:t>
            </a:r>
            <a:r>
              <a:rPr lang="uk-UA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Агентство перспективних розробок </a:t>
            </a:r>
            <a:r>
              <a:rPr lang="uk-UA" sz="32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(ARPA)</a:t>
            </a:r>
            <a:endParaRPr lang="uk-UA" sz="3200" dirty="0">
              <a:solidFill>
                <a:srgbClr val="00B05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A0C4B6-E8CA-4BED-81E9-0E6380657E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" y="359490"/>
            <a:ext cx="1587261" cy="11904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6E583B-9DE7-488D-93B5-DD6188D04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665" y="2479208"/>
            <a:ext cx="7560735" cy="38862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E303C90-F0A3-46EE-BDE6-AE11C3881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1670" y="1642572"/>
            <a:ext cx="130492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04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204695" y="160168"/>
            <a:ext cx="728814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en-US" sz="36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G-</a:t>
            </a:r>
            <a:r>
              <a:rPr lang="uk-UA" sz="36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інтернет 1990</a:t>
            </a:r>
            <a:endParaRPr lang="ru-RU" sz="3600" b="1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uk-UA" sz="2000" b="1" dirty="0">
                <a:solidFill>
                  <a:srgbClr val="7030A0"/>
                </a:solidFill>
              </a:rPr>
              <a:t>(від англ. 2</a:t>
            </a:r>
            <a:r>
              <a:rPr lang="en-US" sz="2000" b="1" baseline="30000" dirty="0" err="1">
                <a:solidFill>
                  <a:srgbClr val="7030A0"/>
                </a:solidFill>
              </a:rPr>
              <a:t>rd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i="1" dirty="0">
                <a:solidFill>
                  <a:srgbClr val="7030A0"/>
                </a:solidFill>
              </a:rPr>
              <a:t>Generation </a:t>
            </a:r>
            <a:r>
              <a:rPr lang="uk-UA" sz="2000" b="1" i="1" dirty="0">
                <a:solidFill>
                  <a:srgbClr val="7030A0"/>
                </a:solidFill>
              </a:rPr>
              <a:t>– «друге покоління мобільного зв</a:t>
            </a:r>
            <a:r>
              <a:rPr lang="en-US" sz="2000" b="1" i="1" dirty="0">
                <a:solidFill>
                  <a:srgbClr val="7030A0"/>
                </a:solidFill>
              </a:rPr>
              <a:t>’</a:t>
            </a:r>
            <a:r>
              <a:rPr lang="uk-UA" sz="2000" b="1" i="1" dirty="0" err="1">
                <a:solidFill>
                  <a:srgbClr val="7030A0"/>
                </a:solidFill>
              </a:rPr>
              <a:t>язку</a:t>
            </a:r>
            <a:r>
              <a:rPr lang="uk-UA" sz="2000" b="1" i="1" dirty="0">
                <a:solidFill>
                  <a:srgbClr val="7030A0"/>
                </a:solidFill>
              </a:rPr>
              <a:t>»</a:t>
            </a:r>
            <a:r>
              <a:rPr lang="uk-UA" sz="2000" b="1" dirty="0">
                <a:solidFill>
                  <a:srgbClr val="7030A0"/>
                </a:solidFill>
              </a:rPr>
              <a:t>)</a:t>
            </a:r>
            <a:endParaRPr lang="uk-UA" sz="2000" b="1" i="1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50398" y="1080676"/>
            <a:ext cx="558991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Це</a:t>
            </a:r>
            <a:r>
              <a:rPr lang="ru-RU" sz="24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був</a:t>
            </a:r>
            <a:r>
              <a:rPr lang="ru-RU" sz="24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так званий </a:t>
            </a:r>
            <a:r>
              <a:rPr lang="ru-RU" sz="24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цифровий</a:t>
            </a:r>
            <a:r>
              <a:rPr lang="ru-RU" sz="24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бум. Основною </a:t>
            </a:r>
            <a:r>
              <a:rPr lang="ru-RU" sz="24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відмінністю</a:t>
            </a:r>
            <a:r>
              <a:rPr lang="ru-RU" sz="24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між</a:t>
            </a:r>
            <a:r>
              <a:rPr lang="ru-RU" sz="24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1</a:t>
            </a:r>
            <a:r>
              <a:rPr lang="en-US" sz="24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 </a:t>
            </a:r>
            <a:r>
              <a:rPr lang="ru-RU" sz="24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та 2</a:t>
            </a:r>
            <a:r>
              <a:rPr lang="en-US" sz="24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 </a:t>
            </a:r>
            <a:r>
              <a:rPr lang="ru-RU" sz="24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став </a:t>
            </a:r>
            <a:r>
              <a:rPr lang="ru-RU" sz="24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цифровий</a:t>
            </a:r>
            <a:r>
              <a:rPr lang="ru-RU" sz="24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спосіб</a:t>
            </a:r>
            <a:r>
              <a:rPr lang="ru-RU" sz="24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передачі</a:t>
            </a:r>
            <a:r>
              <a:rPr lang="ru-RU" sz="24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даних</a:t>
            </a:r>
            <a:r>
              <a:rPr lang="ru-RU" sz="24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ru-RU" sz="24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Всі</a:t>
            </a:r>
            <a:r>
              <a:rPr lang="ru-RU" sz="24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телефонні</a:t>
            </a:r>
            <a:r>
              <a:rPr lang="ru-RU" sz="24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розмови</a:t>
            </a:r>
            <a:r>
              <a:rPr lang="ru-RU" sz="24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були</a:t>
            </a:r>
            <a:r>
              <a:rPr lang="ru-RU" sz="24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зашифровані</a:t>
            </a:r>
            <a:r>
              <a:rPr lang="ru-RU" sz="24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з </a:t>
            </a:r>
            <a:r>
              <a:rPr lang="ru-RU" sz="24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допомогою</a:t>
            </a:r>
            <a:r>
              <a:rPr lang="ru-RU" sz="24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цифрового коду. </a:t>
            </a:r>
            <a:r>
              <a:rPr lang="ru-RU" sz="24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Також</a:t>
            </a:r>
            <a:r>
              <a:rPr lang="ru-RU" sz="24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на </a:t>
            </a:r>
            <a:r>
              <a:rPr lang="ru-RU" sz="24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світ</a:t>
            </a:r>
            <a:r>
              <a:rPr lang="ru-RU" sz="24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з’явилася</a:t>
            </a:r>
            <a:r>
              <a:rPr lang="ru-RU" sz="24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всіма</a:t>
            </a:r>
            <a:r>
              <a:rPr lang="ru-RU" sz="24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улюблена</a:t>
            </a:r>
            <a:r>
              <a:rPr lang="ru-RU" sz="24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послуга</a:t>
            </a:r>
            <a:r>
              <a:rPr lang="ru-RU" sz="24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SMS (</a:t>
            </a:r>
            <a:r>
              <a:rPr lang="ru-RU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англ. 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Short Message Service)</a:t>
            </a:r>
            <a:r>
              <a:rPr lang="en-US" sz="24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endParaRPr lang="uk-UA" sz="2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2519" y="4777323"/>
            <a:ext cx="6803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Швидкість</a:t>
            </a:r>
            <a:r>
              <a:rPr lang="ru-RU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передачі</a:t>
            </a:r>
            <a:r>
              <a:rPr lang="ru-RU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данних</a:t>
            </a:r>
            <a:r>
              <a:rPr lang="ru-RU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становить з </a:t>
            </a:r>
            <a:r>
              <a:rPr lang="ru-RU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9,6 </a:t>
            </a:r>
            <a:r>
              <a:rPr lang="ru-RU" sz="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кбіт</a:t>
            </a:r>
            <a:r>
              <a:rPr lang="ru-RU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/с до 384 </a:t>
            </a:r>
            <a:r>
              <a:rPr lang="ru-RU" sz="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кбіт</a:t>
            </a:r>
            <a:r>
              <a:rPr lang="ru-RU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/с</a:t>
            </a:r>
            <a:endParaRPr lang="uk-UA" sz="2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3779F61-AC32-4AD2-BFA6-4A0B40B65A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373"/>
            <a:ext cx="1272143" cy="954107"/>
          </a:xfrm>
          <a:prstGeom prst="rect">
            <a:avLst/>
          </a:prstGeom>
        </p:spPr>
      </p:pic>
      <p:pic>
        <p:nvPicPr>
          <p:cNvPr id="3074" name="Picture 2" descr="Ð ÐµÐ·ÑÐ»ÑÑÐ°Ñ Ð¿Ð¾ÑÑÐºÑ Ð·Ð¾Ð±ÑÐ°Ð¶ÐµÐ½Ñ Ð·Ð° Ð·Ð°Ð¿Ð¸ÑÐ¾Ð¼ &quot;2G&quot;">
            <a:extLst>
              <a:ext uri="{FF2B5EF4-FFF2-40B4-BE49-F238E27FC236}">
                <a16:creationId xmlns:a16="http://schemas.microsoft.com/office/drawing/2014/main" id="{CF4C03F6-7AF7-493A-9701-57A8EBBC5B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9" r="12378"/>
          <a:stretch/>
        </p:blipFill>
        <p:spPr bwMode="auto">
          <a:xfrm>
            <a:off x="305272" y="1539821"/>
            <a:ext cx="2501883" cy="258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Ð ÐµÐ·ÑÐ»ÑÑÐ°Ñ Ð¿Ð¾ÑÑÐºÑ Ð·Ð¾Ð±ÑÐ°Ð¶ÐµÐ½Ñ Ð·Ð° Ð·Ð°Ð¿Ð¸ÑÐ¾Ð¼ &quot;2G&quot;">
            <a:extLst>
              <a:ext uri="{FF2B5EF4-FFF2-40B4-BE49-F238E27FC236}">
                <a16:creationId xmlns:a16="http://schemas.microsoft.com/office/drawing/2014/main" id="{E16F3085-AC87-407C-A88B-5BED455C4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353" y="4330460"/>
            <a:ext cx="2367372" cy="236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20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204695" y="160168"/>
            <a:ext cx="728814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3G-</a:t>
            </a:r>
            <a:r>
              <a:rPr lang="uk-UA" sz="36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інтернет 2000</a:t>
            </a:r>
            <a:endParaRPr lang="ru-RU" sz="3600" b="1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uk-UA" sz="2000" b="1" dirty="0">
                <a:solidFill>
                  <a:srgbClr val="7030A0"/>
                </a:solidFill>
              </a:rPr>
              <a:t>(від англ. </a:t>
            </a:r>
            <a:r>
              <a:rPr lang="en-US" sz="2000" b="1" dirty="0">
                <a:solidFill>
                  <a:srgbClr val="7030A0"/>
                </a:solidFill>
              </a:rPr>
              <a:t>3</a:t>
            </a:r>
            <a:r>
              <a:rPr lang="en-US" sz="2000" b="1" baseline="30000" dirty="0">
                <a:solidFill>
                  <a:srgbClr val="7030A0"/>
                </a:solidFill>
              </a:rPr>
              <a:t>rd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i="1" dirty="0">
                <a:solidFill>
                  <a:srgbClr val="7030A0"/>
                </a:solidFill>
              </a:rPr>
              <a:t>Generation </a:t>
            </a:r>
            <a:r>
              <a:rPr lang="uk-UA" sz="2000" b="1" i="1" dirty="0">
                <a:solidFill>
                  <a:srgbClr val="7030A0"/>
                </a:solidFill>
              </a:rPr>
              <a:t>– «третє покоління мобільного </a:t>
            </a:r>
            <a:r>
              <a:rPr lang="uk-UA" sz="2000" b="1" i="1" dirty="0" err="1">
                <a:solidFill>
                  <a:srgbClr val="7030A0"/>
                </a:solidFill>
              </a:rPr>
              <a:t>зв</a:t>
            </a:r>
            <a:r>
              <a:rPr lang="en-US" sz="2000" b="1" i="1" dirty="0">
                <a:solidFill>
                  <a:srgbClr val="7030A0"/>
                </a:solidFill>
              </a:rPr>
              <a:t>’</a:t>
            </a:r>
            <a:r>
              <a:rPr lang="uk-UA" sz="2000" b="1" i="1" dirty="0" err="1">
                <a:solidFill>
                  <a:srgbClr val="7030A0"/>
                </a:solidFill>
              </a:rPr>
              <a:t>язку</a:t>
            </a:r>
            <a:r>
              <a:rPr lang="uk-UA" sz="2000" b="1" i="1" dirty="0">
                <a:solidFill>
                  <a:srgbClr val="7030A0"/>
                </a:solidFill>
              </a:rPr>
              <a:t>»</a:t>
            </a:r>
            <a:r>
              <a:rPr lang="uk-UA" sz="2000" b="1" dirty="0">
                <a:solidFill>
                  <a:srgbClr val="7030A0"/>
                </a:solidFill>
              </a:rPr>
              <a:t>)</a:t>
            </a:r>
            <a:endParaRPr lang="uk-UA" sz="2000" b="1" i="1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61337" y="1783847"/>
            <a:ext cx="6682663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Набір </a:t>
            </a:r>
            <a:r>
              <a:rPr lang="ru-RU" sz="28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послуг</a:t>
            </a:r>
            <a:r>
              <a:rPr lang="ru-RU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ru-RU" sz="28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який</a:t>
            </a:r>
            <a:r>
              <a:rPr lang="ru-RU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включає</a:t>
            </a:r>
            <a:r>
              <a:rPr lang="ru-RU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до себе </a:t>
            </a:r>
          </a:p>
          <a:p>
            <a:pPr algn="ctr"/>
            <a:r>
              <a:rPr lang="ru-RU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як </a:t>
            </a:r>
            <a:r>
              <a:rPr lang="ru-RU" sz="28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високошвидкісний</a:t>
            </a:r>
            <a:r>
              <a:rPr lang="ru-RU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мобільний</a:t>
            </a:r>
            <a:r>
              <a:rPr lang="ru-RU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uk-UA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доступ до послуги мережі Інтернет,</a:t>
            </a:r>
          </a:p>
          <a:p>
            <a:pPr algn="ctr"/>
            <a:r>
              <a:rPr lang="uk-UA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так і технологію </a:t>
            </a:r>
            <a:r>
              <a:rPr lang="uk-UA" sz="28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радіозв</a:t>
            </a:r>
            <a:r>
              <a:rPr lang="en-US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’</a:t>
            </a:r>
            <a:r>
              <a:rPr lang="uk-UA" sz="28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язку</a:t>
            </a:r>
            <a:endParaRPr lang="uk-UA" sz="2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6256" y="4577846"/>
            <a:ext cx="52231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Швидкість</a:t>
            </a:r>
            <a:r>
              <a:rPr lang="ru-RU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передачі</a:t>
            </a:r>
            <a:r>
              <a:rPr lang="ru-RU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данних</a:t>
            </a:r>
            <a:r>
              <a:rPr lang="ru-RU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становить понад </a:t>
            </a:r>
            <a:r>
              <a:rPr lang="ru-RU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 </a:t>
            </a:r>
            <a:r>
              <a:rPr lang="ru-RU" sz="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Мбіт</a:t>
            </a:r>
            <a:r>
              <a:rPr lang="ru-RU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/с</a:t>
            </a:r>
            <a:endParaRPr lang="uk-UA" sz="2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3779F61-AC32-4AD2-BFA6-4A0B40B65A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373"/>
            <a:ext cx="1272143" cy="954107"/>
          </a:xfrm>
          <a:prstGeom prst="rect">
            <a:avLst/>
          </a:prstGeom>
        </p:spPr>
      </p:pic>
      <p:pic>
        <p:nvPicPr>
          <p:cNvPr id="12" name="Picture 2" descr="http://today.mts.com.ua/wp-content/uploads/2015/03/3G-smartfon.jpg">
            <a:extLst>
              <a:ext uri="{FF2B5EF4-FFF2-40B4-BE49-F238E27FC236}">
                <a16:creationId xmlns:a16="http://schemas.microsoft.com/office/drawing/2014/main" id="{2E0A7E74-E939-483B-B961-5B37B840B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6084" y="3790389"/>
            <a:ext cx="3402388" cy="2180919"/>
          </a:xfrm>
          <a:prstGeom prst="rect">
            <a:avLst/>
          </a:prstGeom>
          <a:noFill/>
        </p:spPr>
      </p:pic>
      <p:pic>
        <p:nvPicPr>
          <p:cNvPr id="13" name="Picture 4" descr="http://mediasat.info/wp-content/uploads/2015/03/3g_1200x651.jpg">
            <a:extLst>
              <a:ext uri="{FF2B5EF4-FFF2-40B4-BE49-F238E27FC236}">
                <a16:creationId xmlns:a16="http://schemas.microsoft.com/office/drawing/2014/main" id="{CD762688-04FC-44FA-923F-3A0D29682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23962" t="2502" r="30315"/>
          <a:stretch>
            <a:fillRect/>
          </a:stretch>
        </p:blipFill>
        <p:spPr bwMode="auto">
          <a:xfrm>
            <a:off x="330199" y="1607127"/>
            <a:ext cx="2135910" cy="24708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847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204695" y="160168"/>
            <a:ext cx="728814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  <a:r>
              <a:rPr lang="en-US" sz="36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G-</a:t>
            </a:r>
            <a:r>
              <a:rPr lang="uk-UA" sz="36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інтернет 2010</a:t>
            </a:r>
            <a:endParaRPr lang="ru-RU" sz="3600" b="1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uk-UA" sz="2000" b="1" dirty="0">
                <a:solidFill>
                  <a:srgbClr val="7030A0"/>
                </a:solidFill>
              </a:rPr>
              <a:t>(від англ. </a:t>
            </a:r>
            <a:r>
              <a:rPr lang="en-US" sz="2000" b="1" dirty="0">
                <a:solidFill>
                  <a:srgbClr val="7030A0"/>
                </a:solidFill>
              </a:rPr>
              <a:t>4</a:t>
            </a:r>
            <a:r>
              <a:rPr lang="en-US" sz="2000" b="1" baseline="30000" dirty="0">
                <a:solidFill>
                  <a:srgbClr val="7030A0"/>
                </a:solidFill>
              </a:rPr>
              <a:t>th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i="1" dirty="0">
                <a:solidFill>
                  <a:srgbClr val="7030A0"/>
                </a:solidFill>
              </a:rPr>
              <a:t>Generation </a:t>
            </a:r>
            <a:r>
              <a:rPr lang="uk-UA" sz="2000" b="1" i="1" dirty="0">
                <a:solidFill>
                  <a:srgbClr val="7030A0"/>
                </a:solidFill>
              </a:rPr>
              <a:t>– </a:t>
            </a:r>
            <a:r>
              <a:rPr lang="ru-RU" sz="2000" dirty="0"/>
              <a:t> </a:t>
            </a:r>
            <a:r>
              <a:rPr lang="ru-RU" sz="2000" b="1" i="1" dirty="0" err="1">
                <a:solidFill>
                  <a:srgbClr val="7030A0"/>
                </a:solidFill>
              </a:rPr>
              <a:t>четверте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покоління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мобільного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радіозв'язку</a:t>
            </a:r>
            <a:r>
              <a:rPr lang="en-US" sz="2000" b="1" i="1" dirty="0">
                <a:solidFill>
                  <a:srgbClr val="7030A0"/>
                </a:solidFill>
              </a:rPr>
              <a:t>)</a:t>
            </a:r>
            <a:endParaRPr lang="uk-UA" sz="2000" b="1" i="1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37853" y="4813373"/>
            <a:ext cx="53738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Швидкість</a:t>
            </a:r>
            <a:r>
              <a:rPr lang="ru-RU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передачі</a:t>
            </a:r>
            <a:r>
              <a:rPr lang="ru-RU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данних</a:t>
            </a:r>
            <a:r>
              <a:rPr lang="ru-RU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становить</a:t>
            </a:r>
          </a:p>
          <a:p>
            <a:pPr algn="ctr"/>
            <a:r>
              <a:rPr lang="uk-UA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до</a:t>
            </a:r>
            <a:r>
              <a:rPr lang="ru-RU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r>
              <a:rPr lang="ru-RU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Гігабайта</a:t>
            </a:r>
            <a:r>
              <a:rPr lang="ru-RU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за секунду</a:t>
            </a:r>
            <a:endParaRPr lang="uk-UA" sz="2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BBBD0B1-9459-4301-BC05-DBBD905E27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373"/>
            <a:ext cx="1272143" cy="954107"/>
          </a:xfrm>
          <a:prstGeom prst="rect">
            <a:avLst/>
          </a:prstGeom>
        </p:spPr>
      </p:pic>
      <p:pic>
        <p:nvPicPr>
          <p:cNvPr id="9" name="Picture 6" descr="http://newsbabr.com/n2i/2015/4/4g_mast.jpg">
            <a:extLst>
              <a:ext uri="{FF2B5EF4-FFF2-40B4-BE49-F238E27FC236}">
                <a16:creationId xmlns:a16="http://schemas.microsoft.com/office/drawing/2014/main" id="{33C25192-0469-4642-AEDA-46038006D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18123" y="1554741"/>
            <a:ext cx="4863921" cy="32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961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204695" y="160168"/>
            <a:ext cx="728814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</a:t>
            </a:r>
            <a:r>
              <a:rPr lang="en-US" sz="36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G-</a:t>
            </a:r>
            <a:r>
              <a:rPr lang="uk-UA" sz="36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інтернет 2020</a:t>
            </a:r>
            <a:endParaRPr lang="ru-RU" sz="3600" b="1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uk-UA" sz="2000" b="1" dirty="0">
                <a:solidFill>
                  <a:srgbClr val="7030A0"/>
                </a:solidFill>
              </a:rPr>
              <a:t>(від англ. 5</a:t>
            </a:r>
            <a:r>
              <a:rPr lang="en-US" sz="2000" b="1" baseline="30000" dirty="0" err="1">
                <a:solidFill>
                  <a:srgbClr val="7030A0"/>
                </a:solidFill>
              </a:rPr>
              <a:t>th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i="1" dirty="0">
                <a:solidFill>
                  <a:srgbClr val="7030A0"/>
                </a:solidFill>
              </a:rPr>
              <a:t>Generation </a:t>
            </a:r>
            <a:r>
              <a:rPr lang="uk-UA" sz="2000" b="1" i="1" dirty="0">
                <a:solidFill>
                  <a:srgbClr val="7030A0"/>
                </a:solidFill>
              </a:rPr>
              <a:t>– </a:t>
            </a:r>
            <a:r>
              <a:rPr lang="ru-RU" sz="2000" dirty="0"/>
              <a:t> </a:t>
            </a:r>
            <a:r>
              <a:rPr lang="ru-RU" sz="2000" b="1" i="1" dirty="0">
                <a:solidFill>
                  <a:srgbClr val="7030A0"/>
                </a:solidFill>
              </a:rPr>
              <a:t>п</a:t>
            </a:r>
            <a:r>
              <a:rPr lang="en-US" sz="2000" b="1" i="1" dirty="0">
                <a:solidFill>
                  <a:srgbClr val="7030A0"/>
                </a:solidFill>
              </a:rPr>
              <a:t>’</a:t>
            </a:r>
            <a:r>
              <a:rPr lang="uk-UA" sz="2000" b="1" i="1" dirty="0" err="1">
                <a:solidFill>
                  <a:srgbClr val="7030A0"/>
                </a:solidFill>
              </a:rPr>
              <a:t>яте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покоління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мобільного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радіозв'язку</a:t>
            </a:r>
            <a:r>
              <a:rPr lang="en-US" sz="2000" b="1" i="1" dirty="0">
                <a:solidFill>
                  <a:srgbClr val="7030A0"/>
                </a:solidFill>
              </a:rPr>
              <a:t>)</a:t>
            </a:r>
            <a:endParaRPr lang="uk-UA" sz="2000" b="1" i="1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85056" y="5011781"/>
            <a:ext cx="53738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Швидкість</a:t>
            </a:r>
            <a:r>
              <a:rPr lang="ru-RU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передачі</a:t>
            </a:r>
            <a:r>
              <a:rPr lang="ru-RU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данних</a:t>
            </a:r>
            <a:r>
              <a:rPr lang="ru-RU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становить</a:t>
            </a:r>
          </a:p>
          <a:p>
            <a:pPr algn="ctr"/>
            <a:r>
              <a:rPr lang="uk-UA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до</a:t>
            </a:r>
            <a:r>
              <a:rPr lang="ru-RU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10</a:t>
            </a:r>
            <a:r>
              <a:rPr lang="ru-RU" sz="2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Гігабайт</a:t>
            </a:r>
            <a:r>
              <a:rPr lang="ru-RU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за секунду</a:t>
            </a:r>
            <a:endParaRPr lang="uk-UA" sz="2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83DF90-E835-4684-9578-3B18B3DAED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373"/>
            <a:ext cx="1272143" cy="954107"/>
          </a:xfrm>
          <a:prstGeom prst="rect">
            <a:avLst/>
          </a:prstGeom>
        </p:spPr>
      </p:pic>
      <p:pic>
        <p:nvPicPr>
          <p:cNvPr id="1026" name="Picture 2" descr="Ð ÐµÐ·ÑÐ»ÑÑÐ°Ñ Ð¿Ð¾ÑÑÐºÑ Ð·Ð¾Ð±ÑÐ°Ð¶ÐµÐ½Ñ Ð·Ð° Ð·Ð°Ð¿Ð¸ÑÐ¾Ð¼ &quot;5g ÑÐ½ÑÐµÑÐ½ÐµÑ&quot;">
            <a:extLst>
              <a:ext uri="{FF2B5EF4-FFF2-40B4-BE49-F238E27FC236}">
                <a16:creationId xmlns:a16="http://schemas.microsoft.com/office/drawing/2014/main" id="{CE18898E-1EA6-441D-ACB8-566EC3A60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396" y="1529944"/>
            <a:ext cx="5837207" cy="328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07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83DF90-E835-4684-9578-3B18B3DAED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373"/>
            <a:ext cx="1272143" cy="954107"/>
          </a:xfrm>
          <a:prstGeom prst="rect">
            <a:avLst/>
          </a:prstGeom>
        </p:spPr>
      </p:pic>
      <p:pic>
        <p:nvPicPr>
          <p:cNvPr id="4098" name="Picture 2" descr="Ð ÐµÐ·ÑÐ»ÑÑÐ°Ñ Ð¿Ð¾ÑÑÐºÑ Ð·Ð¾Ð±ÑÐ°Ð¶ÐµÐ½Ñ Ð·Ð° Ð·Ð°Ð¿Ð¸ÑÐ¾Ð¼ &quot;2G&quot;">
            <a:extLst>
              <a:ext uri="{FF2B5EF4-FFF2-40B4-BE49-F238E27FC236}">
                <a16:creationId xmlns:a16="http://schemas.microsoft.com/office/drawing/2014/main" id="{2B6982CB-2CAB-41A1-AF01-F17869271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143" y="773789"/>
            <a:ext cx="7055328" cy="564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3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204696" y="160168"/>
            <a:ext cx="712893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ІР-адреса (</a:t>
            </a:r>
            <a:r>
              <a:rPr lang="en-US" sz="28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Internet Protocol Address) </a:t>
            </a:r>
            <a:r>
              <a:rPr lang="ru-RU" sz="28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— </a:t>
            </a:r>
            <a:r>
              <a:rPr lang="ru-RU" sz="2800" b="1" i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це</a:t>
            </a:r>
            <a:r>
              <a:rPr lang="ru-RU" sz="2800" b="1" i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b="1" i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послідовність</a:t>
            </a:r>
            <a:r>
              <a:rPr lang="ru-RU" sz="2800" b="1" i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b="1" i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чотирьох</a:t>
            </a:r>
            <a:r>
              <a:rPr lang="ru-RU" sz="2800" b="1" i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ц</a:t>
            </a:r>
            <a:r>
              <a:rPr lang="en-US" sz="2800" b="1" i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</a:t>
            </a:r>
            <a:r>
              <a:rPr lang="ru-RU" sz="2800" b="1" i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лих чисел в</a:t>
            </a:r>
            <a:r>
              <a:rPr lang="en-US" sz="2800" b="1" i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</a:t>
            </a:r>
            <a:r>
              <a:rPr lang="ru-RU" sz="2800" b="1" i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 0 до 255, </a:t>
            </a:r>
            <a:r>
              <a:rPr lang="ru-RU" sz="2800" b="1" i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розд</a:t>
            </a:r>
            <a:r>
              <a:rPr lang="en-US" sz="2800" b="1" i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</a:t>
            </a:r>
            <a:r>
              <a:rPr lang="ru-RU" sz="2800" b="1" i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лених</a:t>
            </a:r>
            <a:r>
              <a:rPr lang="ru-RU" sz="2800" b="1" i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b="1" i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крапкою</a:t>
            </a:r>
            <a:r>
              <a:rPr lang="ru-RU" sz="28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b="1" i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</a:t>
            </a:r>
            <a:r>
              <a:rPr lang="ru-RU" sz="2800" b="1" i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наприклад</a:t>
            </a:r>
            <a:r>
              <a:rPr lang="ru-RU" sz="2800" b="1" i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192.168.0.14)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6686FF-FF14-4DD5-A37C-2CA915B3A7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373"/>
            <a:ext cx="1272143" cy="95410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5917F6-CC08-4C92-91F8-DA2EC5FF5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33" y="2327853"/>
            <a:ext cx="8195555" cy="388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5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204696" y="160168"/>
            <a:ext cx="71289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ІР-адреса</a:t>
            </a:r>
            <a:endParaRPr lang="ru-RU" sz="2800" b="1" i="1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7223" y="4024084"/>
            <a:ext cx="7906267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Клас</a:t>
            </a:r>
            <a:r>
              <a:rPr lang="ru-RU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  <a:r>
              <a:rPr lang="en-US" sz="24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	(1 – 126) – </a:t>
            </a:r>
            <a:r>
              <a:rPr lang="ru-RU" sz="24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перші</a:t>
            </a:r>
            <a:r>
              <a:rPr lang="ru-RU" sz="24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мережі</a:t>
            </a:r>
            <a:r>
              <a:rPr lang="ru-RU" sz="24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або</a:t>
            </a:r>
            <a:r>
              <a:rPr lang="ru-RU" sz="24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адреси</a:t>
            </a:r>
            <a:endParaRPr lang="ru-RU" sz="2400" b="1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ru-RU" sz="2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Клас</a:t>
            </a:r>
            <a:r>
              <a:rPr lang="ru-RU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  <a:r>
              <a:rPr lang="en-US" sz="24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	(128 – 191) – </a:t>
            </a:r>
            <a:r>
              <a:rPr lang="ru-RU" sz="24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великі</a:t>
            </a:r>
            <a:r>
              <a:rPr lang="ru-RU" sz="24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організації</a:t>
            </a:r>
            <a:endParaRPr lang="ru-RU" sz="2400" b="1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ru-RU" sz="2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Клас</a:t>
            </a:r>
            <a:r>
              <a:rPr lang="ru-RU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</a:t>
            </a:r>
            <a:r>
              <a:rPr lang="en-US" sz="24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	(192 – 223) – </a:t>
            </a:r>
            <a:r>
              <a:rPr lang="ru-RU" sz="24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невеликі</a:t>
            </a:r>
            <a:r>
              <a:rPr lang="ru-RU" sz="24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організації</a:t>
            </a:r>
            <a:endParaRPr lang="ru-RU" sz="2400" b="1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ru-RU" sz="2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Клас</a:t>
            </a:r>
            <a:r>
              <a:rPr lang="ru-RU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</a:t>
            </a:r>
            <a:r>
              <a:rPr lang="ru-RU" sz="24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	</a:t>
            </a:r>
            <a:r>
              <a:rPr lang="en-US" sz="24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(224 – 239) – </a:t>
            </a:r>
            <a:r>
              <a:rPr lang="ru-RU" sz="24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групові</a:t>
            </a:r>
            <a:r>
              <a:rPr lang="ru-RU" sz="24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адреси</a:t>
            </a:r>
            <a:r>
              <a:rPr lang="ru-RU" sz="24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не на</a:t>
            </a:r>
          </a:p>
          <a:p>
            <a:r>
              <a:rPr lang="ru-RU" sz="24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				</a:t>
            </a:r>
            <a:r>
              <a:rPr lang="ru-RU" sz="24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постійній</a:t>
            </a:r>
            <a:r>
              <a:rPr lang="ru-RU" sz="24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основі</a:t>
            </a:r>
            <a:endParaRPr lang="ru-RU" sz="2400" b="1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ru-RU" sz="2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Клас</a:t>
            </a:r>
            <a:r>
              <a:rPr lang="ru-RU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</a:t>
            </a:r>
            <a:r>
              <a:rPr lang="en-US" sz="24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	(240 – 255) – </a:t>
            </a:r>
            <a:r>
              <a:rPr lang="ru-RU" sz="24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експериментальні</a:t>
            </a:r>
            <a:r>
              <a:rPr lang="ru-RU" sz="24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адреси</a:t>
            </a:r>
            <a:endParaRPr lang="ru-RU" sz="2400" b="1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3C4F7CB-0004-41DD-8ADD-AFCB565935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373"/>
            <a:ext cx="1272143" cy="9541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FA2A51-19BF-4992-B05E-EC7E5590D0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401"/>
          <a:stretch/>
        </p:blipFill>
        <p:spPr>
          <a:xfrm>
            <a:off x="4518376" y="160168"/>
            <a:ext cx="3939823" cy="392538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E044529-827A-4B35-91E7-0ADF84E03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223" y="1334215"/>
            <a:ext cx="4208764" cy="229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9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1642533" y="253240"/>
            <a:ext cx="7345940" cy="1856488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indent="-134541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3716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72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001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430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15A3E"/>
              </a:buClr>
              <a:buNone/>
            </a:pPr>
            <a:r>
              <a:rPr lang="uk-UA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 </a:t>
            </a:r>
            <a:r>
              <a:rPr lang="uk-UA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січні 1969 року </a:t>
            </a:r>
            <a:r>
              <a:rPr lang="uk-UA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вперше на декілька хвилин було запущено систему, яка зв’язала між собою </a:t>
            </a:r>
            <a:r>
              <a:rPr lang="uk-UA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чотири комп’ютери</a:t>
            </a:r>
            <a:r>
              <a:rPr lang="uk-UA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в різних кінцях США</a:t>
            </a:r>
            <a:endParaRPr lang="uk-UA" sz="3200" dirty="0">
              <a:solidFill>
                <a:srgbClr val="00B050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84199" y="4967646"/>
            <a:ext cx="7345940" cy="185648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indent="-134541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3716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72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001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430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15A3E"/>
              </a:buClr>
              <a:buNone/>
            </a:pPr>
            <a:r>
              <a:rPr lang="uk-UA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 </a:t>
            </a:r>
            <a:r>
              <a:rPr lang="uk-UA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1973 році </a:t>
            </a:r>
            <a:r>
              <a:rPr lang="uk-UA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через </a:t>
            </a:r>
            <a:r>
              <a:rPr lang="uk-UA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Arpanet</a:t>
            </a:r>
            <a:r>
              <a:rPr lang="uk-UA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вперше «поспілкувалися» </a:t>
            </a:r>
            <a:r>
              <a:rPr lang="uk-UA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комп’ютери різних країн</a:t>
            </a:r>
            <a:endParaRPr lang="uk-UA" sz="3200" dirty="0">
              <a:solidFill>
                <a:srgbClr val="00B05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2A584F-CB85-4733-8FE4-38FE7D40BF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" y="359490"/>
            <a:ext cx="1587261" cy="119044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A5FDBE-9012-4695-A48F-C942BB51A7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945"/>
          <a:stretch/>
        </p:blipFill>
        <p:spPr>
          <a:xfrm>
            <a:off x="1569508" y="1980882"/>
            <a:ext cx="5254625" cy="29555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10697F8-7730-45DA-8228-653210826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7961">
            <a:off x="7426814" y="5209543"/>
            <a:ext cx="1351998" cy="137269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19931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1583265" y="252480"/>
            <a:ext cx="7501467" cy="185648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indent="-134541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3716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72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001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430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D15A3E"/>
              </a:buClr>
              <a:buNone/>
            </a:pPr>
            <a:r>
              <a:rPr lang="uk-UA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 1983 році був створений</a:t>
            </a:r>
          </a:p>
          <a:p>
            <a:pPr marL="0" indent="0" algn="ctr">
              <a:buClr>
                <a:srgbClr val="D15A3E"/>
              </a:buClr>
              <a:buNone/>
            </a:pPr>
            <a:r>
              <a:rPr lang="uk-UA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протокол зв’язку 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TCP/IP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i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(Transmission Control Protocol / Internet Protocol)</a:t>
            </a:r>
            <a:endParaRPr lang="uk-UA" sz="3200" i="1" dirty="0">
              <a:solidFill>
                <a:srgbClr val="7030A0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89465" y="5179313"/>
            <a:ext cx="8026401" cy="185648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indent="-134541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3716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72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001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430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15A3E"/>
              </a:buClr>
              <a:buNone/>
            </a:pPr>
            <a:r>
              <a:rPr lang="ru-RU" sz="3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 тому ж </a:t>
            </a:r>
            <a:r>
              <a:rPr lang="ru-RU" sz="30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році</a:t>
            </a:r>
            <a:r>
              <a:rPr lang="ru-RU" sz="3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30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відбувся</a:t>
            </a:r>
            <a:r>
              <a:rPr lang="ru-RU" sz="3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30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розподіл</a:t>
            </a:r>
            <a:r>
              <a:rPr lang="ru-RU" sz="3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30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мережі</a:t>
            </a:r>
            <a:r>
              <a:rPr lang="ru-RU" sz="3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3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Arpanet</a:t>
            </a:r>
            <a:r>
              <a:rPr lang="ru-RU" sz="3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на </a:t>
            </a:r>
            <a:r>
              <a:rPr lang="ru-RU" sz="30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частини</a:t>
            </a:r>
            <a:r>
              <a:rPr lang="ru-RU" sz="3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одна з </a:t>
            </a:r>
            <a:r>
              <a:rPr lang="ru-RU" sz="30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яких</a:t>
            </a:r>
            <a:r>
              <a:rPr lang="ru-RU" sz="3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30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вiддiлилась</a:t>
            </a:r>
            <a:r>
              <a:rPr lang="ru-RU" sz="3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як </a:t>
            </a:r>
            <a:r>
              <a:rPr lang="ru-RU" sz="30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наукова</a:t>
            </a:r>
            <a:r>
              <a:rPr lang="ru-RU" sz="3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мережа </a:t>
            </a:r>
            <a:r>
              <a:rPr lang="ru-RU" sz="3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NSFNet</a:t>
            </a:r>
            <a:endParaRPr lang="uk-UA" sz="3000" dirty="0">
              <a:solidFill>
                <a:srgbClr val="7030A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B6902F-3C31-416D-9532-24568D5231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" y="359490"/>
            <a:ext cx="1587261" cy="119044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0C01DD8-4795-4EA8-90A3-F3274D68D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129" y="2188225"/>
            <a:ext cx="1970404" cy="7355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026DDB-A933-4B78-BC5F-E5C4CB9BE8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200" r="7980" b="14430"/>
          <a:stretch/>
        </p:blipFill>
        <p:spPr>
          <a:xfrm>
            <a:off x="141965" y="2029711"/>
            <a:ext cx="6694856" cy="307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85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1583265" y="252480"/>
            <a:ext cx="7501467" cy="185648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indent="-134541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3716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72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001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430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D15A3E"/>
              </a:buClr>
              <a:buNone/>
            </a:pPr>
            <a:r>
              <a:rPr lang="ru-RU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 1995 </a:t>
            </a:r>
            <a:r>
              <a:rPr lang="ru-RU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році</a:t>
            </a:r>
            <a:r>
              <a:rPr lang="ru-RU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розпочався</a:t>
            </a:r>
            <a:r>
              <a:rPr lang="ru-RU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справжній</a:t>
            </a:r>
            <a:r>
              <a:rPr lang="ru-RU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бум </a:t>
            </a:r>
            <a:r>
              <a:rPr lang="ru-RU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Інтернету</a:t>
            </a:r>
            <a:endParaRPr lang="uk-UA" sz="3200" i="1" dirty="0">
              <a:solidFill>
                <a:srgbClr val="7030A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015B61-F6F2-44E8-B963-18F50F9279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" y="359490"/>
            <a:ext cx="1587261" cy="11904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64531D-7434-422C-A5B1-C7A1026C4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533" y="1346968"/>
            <a:ext cx="7171267" cy="5378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324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5467" y="0"/>
            <a:ext cx="8712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buClr>
                <a:srgbClr val="D15A3E"/>
              </a:buClr>
            </a:pPr>
            <a:r>
              <a:rPr lang="ru-RU" sz="3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Комп’ютерною мережею </a:t>
            </a:r>
            <a:r>
              <a:rPr lang="en-US" sz="3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uk-UA" sz="3000" dirty="0"/>
              <a:t>– </a:t>
            </a:r>
            <a:r>
              <a:rPr lang="ru-RU" sz="3000" i="1" dirty="0" err="1">
                <a:solidFill>
                  <a:srgbClr val="0070C0"/>
                </a:solidFill>
              </a:rPr>
              <a:t>називають</a:t>
            </a:r>
            <a:r>
              <a:rPr lang="ru-RU" sz="3000" i="1" dirty="0">
                <a:solidFill>
                  <a:srgbClr val="0070C0"/>
                </a:solidFill>
              </a:rPr>
              <a:t> сукупність </a:t>
            </a:r>
            <a:r>
              <a:rPr lang="ru-RU" sz="3000" i="1" dirty="0" err="1">
                <a:solidFill>
                  <a:srgbClr val="0070C0"/>
                </a:solidFill>
              </a:rPr>
              <a:t>обчислювальних</a:t>
            </a:r>
            <a:r>
              <a:rPr lang="ru-RU" sz="3000" i="1" dirty="0">
                <a:solidFill>
                  <a:srgbClr val="0070C0"/>
                </a:solidFill>
              </a:rPr>
              <a:t> машин, </a:t>
            </a:r>
            <a:r>
              <a:rPr lang="ru-RU" sz="3000" i="1" dirty="0" err="1">
                <a:solidFill>
                  <a:srgbClr val="0070C0"/>
                </a:solidFill>
              </a:rPr>
              <a:t>з’єднаних</a:t>
            </a:r>
            <a:r>
              <a:rPr lang="ru-RU" sz="3000" i="1" dirty="0">
                <a:solidFill>
                  <a:srgbClr val="0070C0"/>
                </a:solidFill>
              </a:rPr>
              <a:t> </a:t>
            </a:r>
            <a:r>
              <a:rPr lang="ru-RU" sz="3000" i="1" dirty="0" err="1">
                <a:solidFill>
                  <a:srgbClr val="0070C0"/>
                </a:solidFill>
              </a:rPr>
              <a:t>мiж</a:t>
            </a:r>
            <a:r>
              <a:rPr lang="ru-RU" sz="3000" i="1" dirty="0">
                <a:solidFill>
                  <a:srgbClr val="0070C0"/>
                </a:solidFill>
              </a:rPr>
              <a:t> собою каналами </a:t>
            </a:r>
            <a:r>
              <a:rPr lang="ru-RU" sz="3000" i="1" dirty="0" err="1">
                <a:solidFill>
                  <a:srgbClr val="0070C0"/>
                </a:solidFill>
              </a:rPr>
              <a:t>передачі</a:t>
            </a:r>
            <a:r>
              <a:rPr lang="ru-RU" sz="3000" i="1" dirty="0">
                <a:solidFill>
                  <a:srgbClr val="0070C0"/>
                </a:solidFill>
              </a:rPr>
              <a:t> </a:t>
            </a:r>
            <a:r>
              <a:rPr lang="ru-RU" sz="3000" i="1" dirty="0" err="1">
                <a:solidFill>
                  <a:srgbClr val="0070C0"/>
                </a:solidFill>
              </a:rPr>
              <a:t>даних</a:t>
            </a:r>
            <a:endParaRPr lang="uk-UA" sz="3000" u="sng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DD91B5-8752-4069-92EF-2A5186C120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125" y="5667554"/>
            <a:ext cx="1587261" cy="11904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238906-5361-4F9D-98F7-3CC00AD58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273" y="2012772"/>
            <a:ext cx="5715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7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 txBox="1">
            <a:spLocks/>
          </p:cNvSpPr>
          <p:nvPr/>
        </p:nvSpPr>
        <p:spPr>
          <a:xfrm>
            <a:off x="1906062" y="1619759"/>
            <a:ext cx="4497914" cy="1660991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indent="-134541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3716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72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001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430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15A3E"/>
              </a:buClr>
              <a:buFont typeface="Arial"/>
              <a:buChar char="▪"/>
            </a:pPr>
            <a:r>
              <a:rPr lang="uk-UA" sz="2800" b="1" dirty="0"/>
              <a:t>Глобальні</a:t>
            </a:r>
          </a:p>
          <a:p>
            <a:pPr>
              <a:buClr>
                <a:srgbClr val="D15A3E"/>
              </a:buClr>
              <a:buFont typeface="Arial"/>
              <a:buChar char="▪"/>
            </a:pPr>
            <a:r>
              <a:rPr lang="uk-UA" sz="2800" b="1" dirty="0" err="1"/>
              <a:t>Рег</a:t>
            </a:r>
            <a:r>
              <a:rPr lang="en-US" sz="2800" b="1" dirty="0" err="1"/>
              <a:t>i</a:t>
            </a:r>
            <a:r>
              <a:rPr lang="uk-UA" sz="2800" b="1" dirty="0" err="1"/>
              <a:t>ональн</a:t>
            </a:r>
            <a:r>
              <a:rPr lang="en-US" sz="2800" b="1" dirty="0" err="1"/>
              <a:t>i</a:t>
            </a:r>
            <a:endParaRPr lang="ru-RU" sz="2800" b="1" dirty="0"/>
          </a:p>
          <a:p>
            <a:pPr>
              <a:buClr>
                <a:srgbClr val="D15A3E"/>
              </a:buClr>
              <a:buFont typeface="Arial"/>
              <a:buChar char="▪"/>
            </a:pPr>
            <a:r>
              <a:rPr lang="uk-UA" sz="2800" b="1" dirty="0"/>
              <a:t>Локальні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35667" y="145017"/>
            <a:ext cx="71289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 </a:t>
            </a:r>
            <a:r>
              <a:rPr lang="ru-RU" sz="2800" b="1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територіальним</a:t>
            </a:r>
            <a:r>
              <a:rPr lang="ru-RU" sz="28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b="1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розміщенням</a:t>
            </a:r>
            <a:r>
              <a:rPr lang="ru-RU" sz="28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b="1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мережі</a:t>
            </a:r>
            <a:r>
              <a:rPr lang="ru-RU" sz="28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b="1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поділяють</a:t>
            </a:r>
            <a:r>
              <a:rPr lang="ru-RU" sz="28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на:</a:t>
            </a:r>
            <a:endParaRPr lang="uk-UA" sz="2800" i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D10406F-F07E-40BC-AB02-472125F700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" y="145017"/>
            <a:ext cx="1587261" cy="119044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78908B5-E593-4E09-8478-125545CF0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495" y="1141475"/>
            <a:ext cx="3844237" cy="247468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8B17121-A5FB-44FA-A1ED-7C44EF818E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019" y="3801386"/>
            <a:ext cx="3810000" cy="2714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AB565C1-8120-466B-8237-4B955492DC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1833" y="3801385"/>
            <a:ext cx="3619500" cy="2714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905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363134" y="463310"/>
            <a:ext cx="71289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Сервер</a:t>
            </a:r>
            <a:endParaRPr lang="uk-UA" sz="4400" i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1066E4-8BF8-4082-9D4D-0552B70322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0" y="341975"/>
            <a:ext cx="1349480" cy="10121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19F6C0A-1F1A-4DEF-8269-152268FBC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334" y="253240"/>
            <a:ext cx="4131734" cy="27476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403A550-8118-43EF-B901-D36BA3F0C35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39901" y="1812887"/>
            <a:ext cx="7052168" cy="47014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9421551-DD97-4425-BEDC-206E5B97FC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186" y="1627041"/>
            <a:ext cx="3345370" cy="437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70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 txBox="1">
            <a:spLocks/>
          </p:cNvSpPr>
          <p:nvPr/>
        </p:nvSpPr>
        <p:spPr>
          <a:xfrm>
            <a:off x="296084" y="1176237"/>
            <a:ext cx="6620935" cy="3040163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indent="-134541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3716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72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001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430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15A3E"/>
              </a:buClr>
              <a:buFont typeface="Arial"/>
              <a:buChar char="▪"/>
            </a:pPr>
            <a:r>
              <a:rPr lang="uk-UA" sz="2800" b="1" dirty="0"/>
              <a:t>радіальна або зіркова</a:t>
            </a:r>
          </a:p>
          <a:p>
            <a:pPr>
              <a:buClr>
                <a:srgbClr val="D15A3E"/>
              </a:buClr>
              <a:buFont typeface="Arial"/>
              <a:buChar char="▪"/>
            </a:pPr>
            <a:r>
              <a:rPr lang="uk-UA" sz="2800" b="1" dirty="0"/>
              <a:t>кільцева</a:t>
            </a:r>
          </a:p>
          <a:p>
            <a:pPr>
              <a:buClr>
                <a:srgbClr val="D15A3E"/>
              </a:buClr>
              <a:buFont typeface="Arial"/>
              <a:buChar char="▪"/>
            </a:pPr>
            <a:r>
              <a:rPr lang="uk-UA" sz="2800" b="1" dirty="0"/>
              <a:t>деревоподібна</a:t>
            </a:r>
          </a:p>
          <a:p>
            <a:pPr>
              <a:buClr>
                <a:srgbClr val="D15A3E"/>
              </a:buClr>
              <a:buFont typeface="Arial"/>
              <a:buChar char="▪"/>
            </a:pPr>
            <a:r>
              <a:rPr lang="uk-UA" sz="2800" b="1" dirty="0"/>
              <a:t>повно зв’язна або мережна шина</a:t>
            </a:r>
          </a:p>
          <a:p>
            <a:pPr>
              <a:buClr>
                <a:srgbClr val="D15A3E"/>
              </a:buClr>
              <a:buFont typeface="Arial"/>
              <a:buChar char="▪"/>
            </a:pPr>
            <a:r>
              <a:rPr lang="uk-UA" sz="2800" b="1" dirty="0"/>
              <a:t>пряме з’єднання (два комп’ютери)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11562" y="406626"/>
            <a:ext cx="71289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Розрізняють </a:t>
            </a:r>
            <a:r>
              <a:rPr lang="ru-RU" sz="2800" b="1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такі</a:t>
            </a:r>
            <a:r>
              <a:rPr lang="ru-RU" sz="28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b="1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топології</a:t>
            </a:r>
            <a:r>
              <a:rPr lang="ru-RU" sz="28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</a:t>
            </a:r>
            <a:endParaRPr lang="uk-UA" sz="2800" i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DF9530C-EF25-4F0B-BB40-81CCAF953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039" y="4340324"/>
            <a:ext cx="2196093" cy="182182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2013B23-DFA3-476B-8E79-BB44DCBA1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04" y="4100701"/>
            <a:ext cx="1999396" cy="215610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5BEF45E-76BA-4658-97DD-21B061F2D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9747" y="4340324"/>
            <a:ext cx="2659468" cy="19164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D0B0168-F92C-43F8-AD7B-24349056AF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754" t="50729" b="4098"/>
          <a:stretch/>
        </p:blipFill>
        <p:spPr>
          <a:xfrm>
            <a:off x="6788314" y="406626"/>
            <a:ext cx="2208161" cy="223520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866EFBB-F0ED-4891-8919-A3A7AD157B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0734" y="1650895"/>
            <a:ext cx="2622714" cy="124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47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iamond Grid 16x9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Office Them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7087C0F-7449-45C4-B248-63D02665BF1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Сетка с ромбовидными ячейками (широкоэкранный формат)</Template>
  <TotalTime>0</TotalTime>
  <Words>442</Words>
  <Application>Microsoft Office PowerPoint</Application>
  <PresentationFormat>Екран (4:3)</PresentationFormat>
  <Paragraphs>82</Paragraphs>
  <Slides>26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26</vt:i4>
      </vt:variant>
    </vt:vector>
  </HeadingPairs>
  <TitlesOfParts>
    <vt:vector size="28" baseType="lpstr">
      <vt:lpstr>Arial</vt:lpstr>
      <vt:lpstr>Diamond Grid 16x9</vt:lpstr>
      <vt:lpstr>Комп’ютерні комунікації та комп’ютерні мережі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2014-10-06T15:53:07Z</dcterms:created>
  <dcterms:modified xsi:type="dcterms:W3CDTF">2019-09-16T20:05:01Z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TC030310159991</vt:lpwstr>
  </property>
</Properties>
</file>